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76" r:id="rId2"/>
    <p:sldId id="277" r:id="rId3"/>
    <p:sldId id="287" r:id="rId4"/>
    <p:sldId id="289" r:id="rId5"/>
    <p:sldId id="290" r:id="rId6"/>
    <p:sldId id="278" r:id="rId7"/>
    <p:sldId id="291" r:id="rId8"/>
    <p:sldId id="292" r:id="rId9"/>
    <p:sldId id="293" r:id="rId10"/>
    <p:sldId id="296" r:id="rId11"/>
    <p:sldId id="284" r:id="rId12"/>
    <p:sldId id="280" r:id="rId13"/>
    <p:sldId id="295" r:id="rId14"/>
    <p:sldId id="297" r:id="rId15"/>
    <p:sldId id="298" r:id="rId16"/>
    <p:sldId id="299" r:id="rId17"/>
    <p:sldId id="300" r:id="rId18"/>
    <p:sldId id="286" r:id="rId19"/>
  </p:sldIdLst>
  <p:sldSz cx="12193588"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1pPr>
    <a:lvl2pPr marL="0" marR="0" indent="1143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2pPr>
    <a:lvl3pPr marL="0" marR="0" indent="2286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3pPr>
    <a:lvl4pPr marL="0" marR="0" indent="3429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4pPr>
    <a:lvl5pPr marL="0" marR="0" indent="4572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5pPr>
    <a:lvl6pPr marL="0" marR="0" indent="5715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6pPr>
    <a:lvl7pPr marL="0" marR="0" indent="6858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7pPr>
    <a:lvl8pPr marL="0" marR="0" indent="8001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8pPr>
    <a:lvl9pPr marL="0" marR="0" indent="914400" algn="ctr" defTabSz="41275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873"/>
    <a:srgbClr val="26BB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67F00-AF13-48D9-8408-AD1799949830}" v="11" dt="2021-05-06T17:41:05.15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Μεσαίο στυλ 3 - Έμφαση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43"/>
    <p:restoredTop sz="94670"/>
  </p:normalViewPr>
  <p:slideViewPr>
    <p:cSldViewPr snapToGrid="0" snapToObjects="1">
      <p:cViewPr varScale="1">
        <p:scale>
          <a:sx n="88" d="100"/>
          <a:sy n="88" d="100"/>
        </p:scale>
        <p:origin x="396"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69" d="100"/>
          <a:sy n="169" d="100"/>
        </p:scale>
        <p:origin x="595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konstantinosvoutsadakis\Desktop\&#915;&#961;&#945;&#769;&#966;&#951;&#956;&#945;%20&#945;&#957;&#949;&#961;&#947;&#953;&#769;&#94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1400" b="0" i="0" baseline="0">
                <a:effectLst/>
              </a:rPr>
              <a:t>Ποσοστό % ανεργίας Ιούλιος 2019-Ιούλιος 2021</a:t>
            </a:r>
            <a:endParaRPr lang="el-GR" sz="1400">
              <a:effectLst/>
            </a:endParaRPr>
          </a:p>
        </c:rich>
      </c:tx>
      <c:layout>
        <c:manualLayout>
          <c:xMode val="edge"/>
          <c:yMode val="edge"/>
          <c:x val="1.5232292460018695E-4"/>
          <c:y val="0"/>
        </c:manualLayout>
      </c:layout>
      <c:overlay val="0"/>
      <c:spPr>
        <a:noFill/>
        <a:ln>
          <a:noFill/>
        </a:ln>
        <a:effectLst/>
      </c:spPr>
    </c:title>
    <c:autoTitleDeleted val="0"/>
    <c:plotArea>
      <c:layout/>
      <c:lineChart>
        <c:grouping val="standard"/>
        <c:varyColors val="0"/>
        <c:ser>
          <c:idx val="0"/>
          <c:order val="0"/>
          <c:spPr>
            <a:ln w="28575" cap="rnd">
              <a:solidFill>
                <a:schemeClr val="accent1"/>
              </a:solidFill>
              <a:round/>
            </a:ln>
            <a:effectLst/>
          </c:spPr>
          <c:marker>
            <c:symbol val="none"/>
          </c:marker>
          <c:dLbls>
            <c:dLbl>
              <c:idx val="1"/>
              <c:layout>
                <c:manualLayout>
                  <c:x val="-2.5894897182025936E-2"/>
                  <c:y val="5.882352941176470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2D4-46DD-AD87-36EF34A981A2}"/>
                </c:ext>
                <c:ext xmlns:c15="http://schemas.microsoft.com/office/drawing/2012/chart" uri="{CE6537A1-D6FC-4f65-9D91-7224C49458BB}"/>
              </c:extLst>
            </c:dLbl>
            <c:dLbl>
              <c:idx val="2"/>
              <c:layout>
                <c:manualLayout>
                  <c:x val="1.5232292460015233E-3"/>
                  <c:y val="3.09597523219814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2D4-46DD-AD87-36EF34A981A2}"/>
                </c:ext>
                <c:ext xmlns:c15="http://schemas.microsoft.com/office/drawing/2012/chart" uri="{CE6537A1-D6FC-4f65-9D91-7224C49458BB}"/>
              </c:extLst>
            </c:dLbl>
            <c:dLbl>
              <c:idx val="4"/>
              <c:layout>
                <c:manualLayout>
                  <c:x val="-2.1325209444021349E-2"/>
                  <c:y val="5.263157894736843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F2D4-46DD-AD87-36EF34A981A2}"/>
                </c:ext>
                <c:ext xmlns:c15="http://schemas.microsoft.com/office/drawing/2012/chart" uri="{CE6537A1-D6FC-4f65-9D91-7224C49458BB}"/>
              </c:extLst>
            </c:dLbl>
            <c:dLbl>
              <c:idx val="5"/>
              <c:layout>
                <c:manualLayout>
                  <c:x val="-1.5232292460015288E-2"/>
                  <c:y val="-6.191950464396287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2D4-46DD-AD87-36EF34A981A2}"/>
                </c:ext>
                <c:ext xmlns:c15="http://schemas.microsoft.com/office/drawing/2012/chart" uri="{CE6537A1-D6FC-4f65-9D91-7224C49458BB}"/>
              </c:extLst>
            </c:dLbl>
            <c:dLbl>
              <c:idx val="7"/>
              <c:layout>
                <c:manualLayout>
                  <c:x val="-9.1393754760091955E-3"/>
                  <c:y val="4.64396284829720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2D4-46DD-AD87-36EF34A981A2}"/>
                </c:ext>
                <c:ext xmlns:c15="http://schemas.microsoft.com/office/drawing/2012/chart" uri="{CE6537A1-D6FC-4f65-9D91-7224C49458BB}"/>
              </c:extLst>
            </c:dLbl>
            <c:dLbl>
              <c:idx val="12"/>
              <c:layout>
                <c:manualLayout>
                  <c:x val="-1.2185833968012202E-2"/>
                  <c:y val="7.430340557275542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2D4-46DD-AD87-36EF34A981A2}"/>
                </c:ext>
                <c:ext xmlns:c15="http://schemas.microsoft.com/office/drawing/2012/chart" uri="{CE6537A1-D6FC-4f65-9D91-7224C49458BB}"/>
              </c:extLst>
            </c:dLbl>
            <c:dLbl>
              <c:idx val="13"/>
              <c:layout>
                <c:manualLayout>
                  <c:x val="-1.6755521706016779E-2"/>
                  <c:y val="-4.953560371517030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F2D4-46DD-AD87-36EF34A981A2}"/>
                </c:ext>
                <c:ext xmlns:c15="http://schemas.microsoft.com/office/drawing/2012/chart" uri="{CE6537A1-D6FC-4f65-9D91-7224C49458BB}"/>
              </c:extLst>
            </c:dLbl>
            <c:dLbl>
              <c:idx val="14"/>
              <c:layout>
                <c:manualLayout>
                  <c:x val="3.0464584920030439E-3"/>
                  <c:y val="-4.953560371517032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F2D4-46DD-AD87-36EF34A981A2}"/>
                </c:ext>
                <c:ext xmlns:c15="http://schemas.microsoft.com/office/drawing/2012/chart" uri="{CE6537A1-D6FC-4f65-9D91-7224C49458BB}"/>
              </c:extLst>
            </c:dLbl>
            <c:dLbl>
              <c:idx val="15"/>
              <c:layout>
                <c:manualLayout>
                  <c:x val="1.3709063214013611E-2"/>
                  <c:y val="-4.953560371517030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F2D4-46DD-AD87-36EF34A981A2}"/>
                </c:ext>
                <c:ext xmlns:c15="http://schemas.microsoft.com/office/drawing/2012/chart" uri="{CE6537A1-D6FC-4f65-9D91-7224C49458BB}"/>
              </c:extLst>
            </c:dLbl>
            <c:dLbl>
              <c:idx val="16"/>
              <c:layout>
                <c:manualLayout>
                  <c:x val="-4.4173648134044174E-2"/>
                  <c:y val="8.359133126934999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F2D4-46DD-AD87-36EF34A981A2}"/>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Φύλλο1!$A$6:$A$30</c:f>
              <c:strCache>
                <c:ptCount val="25"/>
                <c:pt idx="0">
                  <c:v>Ιούλιος 2019</c:v>
                </c:pt>
                <c:pt idx="1">
                  <c:v>Αύγουστος 2019</c:v>
                </c:pt>
                <c:pt idx="2">
                  <c:v>Σεπτέμβριος 2019</c:v>
                </c:pt>
                <c:pt idx="3">
                  <c:v>Οκτώβριος 2019</c:v>
                </c:pt>
                <c:pt idx="4">
                  <c:v>Νοέμβριος 2019</c:v>
                </c:pt>
                <c:pt idx="5">
                  <c:v>Δεκέμβριος 2019</c:v>
                </c:pt>
                <c:pt idx="6">
                  <c:v>Ιανουάριος 2020</c:v>
                </c:pt>
                <c:pt idx="7">
                  <c:v>Φεβρουάριος 2020</c:v>
                </c:pt>
                <c:pt idx="8">
                  <c:v>Μάρτιος 2020</c:v>
                </c:pt>
                <c:pt idx="9">
                  <c:v>Απρίλιος 2020 </c:v>
                </c:pt>
                <c:pt idx="10">
                  <c:v>Μάιος 2020</c:v>
                </c:pt>
                <c:pt idx="11">
                  <c:v>Ιούνιος 2020 </c:v>
                </c:pt>
                <c:pt idx="12">
                  <c:v>Ιούλιος 2020</c:v>
                </c:pt>
                <c:pt idx="13">
                  <c:v>Αύγουστος 2020</c:v>
                </c:pt>
                <c:pt idx="14">
                  <c:v>Σεπτέμβριος 2020</c:v>
                </c:pt>
                <c:pt idx="15">
                  <c:v>Οκτώβριος 2020</c:v>
                </c:pt>
                <c:pt idx="16">
                  <c:v>Νοέμβριος 2020</c:v>
                </c:pt>
                <c:pt idx="17">
                  <c:v>Δεκέμβριος 2020</c:v>
                </c:pt>
                <c:pt idx="18">
                  <c:v>Ιανουάριος 2021</c:v>
                </c:pt>
                <c:pt idx="19">
                  <c:v>Φεβρουάριος 2021</c:v>
                </c:pt>
                <c:pt idx="20">
                  <c:v>Μάρτιος 2021</c:v>
                </c:pt>
                <c:pt idx="21">
                  <c:v>Απρίλιος 2021</c:v>
                </c:pt>
                <c:pt idx="22">
                  <c:v>Μάιος 2021</c:v>
                </c:pt>
                <c:pt idx="23">
                  <c:v>Ιούνιος 2021</c:v>
                </c:pt>
                <c:pt idx="24">
                  <c:v>Ιούλιος 2021</c:v>
                </c:pt>
              </c:strCache>
            </c:strRef>
          </c:cat>
          <c:val>
            <c:numRef>
              <c:f>Φύλλο1!$B$6:$B$30</c:f>
              <c:numCache>
                <c:formatCode>General</c:formatCode>
                <c:ptCount val="25"/>
                <c:pt idx="0">
                  <c:v>17.3</c:v>
                </c:pt>
                <c:pt idx="1">
                  <c:v>16.600000000000001</c:v>
                </c:pt>
                <c:pt idx="2">
                  <c:v>16.7</c:v>
                </c:pt>
                <c:pt idx="3">
                  <c:v>16.899999999999999</c:v>
                </c:pt>
                <c:pt idx="4">
                  <c:v>16.5</c:v>
                </c:pt>
                <c:pt idx="5">
                  <c:v>16.399999999999999</c:v>
                </c:pt>
                <c:pt idx="6">
                  <c:v>16.600000000000001</c:v>
                </c:pt>
                <c:pt idx="7">
                  <c:v>15.8</c:v>
                </c:pt>
                <c:pt idx="8">
                  <c:v>15.9</c:v>
                </c:pt>
                <c:pt idx="9">
                  <c:v>16.2</c:v>
                </c:pt>
                <c:pt idx="10">
                  <c:v>16.8</c:v>
                </c:pt>
                <c:pt idx="11">
                  <c:v>17.600000000000001</c:v>
                </c:pt>
                <c:pt idx="12">
                  <c:v>16.8</c:v>
                </c:pt>
                <c:pt idx="13">
                  <c:v>16.899999999999999</c:v>
                </c:pt>
                <c:pt idx="14">
                  <c:v>16.5</c:v>
                </c:pt>
                <c:pt idx="15">
                  <c:v>16.399999999999999</c:v>
                </c:pt>
                <c:pt idx="16">
                  <c:v>16.2</c:v>
                </c:pt>
                <c:pt idx="17">
                  <c:v>15.6</c:v>
                </c:pt>
                <c:pt idx="18">
                  <c:v>16.2</c:v>
                </c:pt>
                <c:pt idx="19">
                  <c:v>16.399999999999999</c:v>
                </c:pt>
                <c:pt idx="20">
                  <c:v>17</c:v>
                </c:pt>
                <c:pt idx="21">
                  <c:v>17.2</c:v>
                </c:pt>
                <c:pt idx="22">
                  <c:v>15.9</c:v>
                </c:pt>
                <c:pt idx="23">
                  <c:v>15</c:v>
                </c:pt>
                <c:pt idx="24">
                  <c:v>14.2</c:v>
                </c:pt>
              </c:numCache>
            </c:numRef>
          </c:val>
          <c:smooth val="0"/>
          <c:extLst xmlns:c16r2="http://schemas.microsoft.com/office/drawing/2015/06/chart">
            <c:ext xmlns:c16="http://schemas.microsoft.com/office/drawing/2014/chart" uri="{C3380CC4-5D6E-409C-BE32-E72D297353CC}">
              <c16:uniqueId val="{0000000A-F2D4-46DD-AD87-36EF34A981A2}"/>
            </c:ext>
          </c:extLst>
        </c:ser>
        <c:dLbls>
          <c:showLegendKey val="0"/>
          <c:showVal val="0"/>
          <c:showCatName val="0"/>
          <c:showSerName val="0"/>
          <c:showPercent val="0"/>
          <c:showBubbleSize val="0"/>
        </c:dLbls>
        <c:smooth val="0"/>
        <c:axId val="117562944"/>
        <c:axId val="116605968"/>
      </c:lineChart>
      <c:catAx>
        <c:axId val="11756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16605968"/>
        <c:crosses val="autoZero"/>
        <c:auto val="1"/>
        <c:lblAlgn val="ctr"/>
        <c:lblOffset val="100"/>
        <c:noMultiLvlLbl val="0"/>
      </c:catAx>
      <c:valAx>
        <c:axId val="116605968"/>
        <c:scaling>
          <c:orientation val="minMax"/>
          <c:min val="1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117562944"/>
        <c:crosses val="autoZero"/>
        <c:crossBetween val="between"/>
        <c:majorUnit val="1"/>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l-G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 xmlns:a16="http://schemas.microsoft.com/office/drawing/2014/main" id="{AADB8255-BCD4-F344-B16E-60C337F3693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 xmlns:a16="http://schemas.microsoft.com/office/drawing/2014/main" id="{8BCBEAE1-BDFA-C542-B462-0EF14A257A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87FCDB-D301-2E42-BECE-CE86386C06BA}" type="datetimeFigureOut">
              <a:rPr lang="el-GR" smtClean="0"/>
              <a:pPr/>
              <a:t>16/9/2021</a:t>
            </a:fld>
            <a:endParaRPr lang="el-GR"/>
          </a:p>
        </p:txBody>
      </p:sp>
      <p:sp>
        <p:nvSpPr>
          <p:cNvPr id="4" name="Θέση υποσέλιδου 3">
            <a:extLst>
              <a:ext uri="{FF2B5EF4-FFF2-40B4-BE49-F238E27FC236}">
                <a16:creationId xmlns="" xmlns:a16="http://schemas.microsoft.com/office/drawing/2014/main" id="{60D8CD1D-785E-F442-BB8E-4B44CD2090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 xmlns:a16="http://schemas.microsoft.com/office/drawing/2014/main" id="{BD2AC97E-F3CE-A04B-8860-77EF6746B93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FB2C02-D641-4A46-AF96-7F9F842FAF53}" type="slidenum">
              <a:rPr lang="el-GR" smtClean="0"/>
              <a:pPr/>
              <a:t>‹#›</a:t>
            </a:fld>
            <a:endParaRPr lang="el-GR"/>
          </a:p>
        </p:txBody>
      </p:sp>
    </p:spTree>
    <p:extLst>
      <p:ext uri="{BB962C8B-B14F-4D97-AF65-F5344CB8AC3E}">
        <p14:creationId xmlns:p14="http://schemas.microsoft.com/office/powerpoint/2010/main" val="1989643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381000" y="685800"/>
            <a:ext cx="6096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31690104"/>
      </p:ext>
    </p:extLst>
  </p:cSld>
  <p:clrMap bg1="lt1" tx1="dk1" bg2="lt2" tx2="dk2" accent1="accent1" accent2="accent2" accent3="accent3" accent4="accent4" accent5="accent5" accent6="accent6" hlink="hlink" folHlink="folHlink"/>
  <p:notesStyle>
    <a:lvl1pPr defTabSz="228600" latinLnBrk="0">
      <a:lnSpc>
        <a:spcPct val="117999"/>
      </a:lnSpc>
      <a:defRPr sz="1100">
        <a:latin typeface="Helvetica Neue"/>
        <a:ea typeface="Helvetica Neue"/>
        <a:cs typeface="Helvetica Neue"/>
        <a:sym typeface="Helvetica Neue"/>
      </a:defRPr>
    </a:lvl1pPr>
    <a:lvl2pPr indent="114300" defTabSz="228600" latinLnBrk="0">
      <a:lnSpc>
        <a:spcPct val="117999"/>
      </a:lnSpc>
      <a:defRPr sz="1100">
        <a:latin typeface="Helvetica Neue"/>
        <a:ea typeface="Helvetica Neue"/>
        <a:cs typeface="Helvetica Neue"/>
        <a:sym typeface="Helvetica Neue"/>
      </a:defRPr>
    </a:lvl2pPr>
    <a:lvl3pPr indent="228600" defTabSz="228600" latinLnBrk="0">
      <a:lnSpc>
        <a:spcPct val="117999"/>
      </a:lnSpc>
      <a:defRPr sz="1100">
        <a:latin typeface="Helvetica Neue"/>
        <a:ea typeface="Helvetica Neue"/>
        <a:cs typeface="Helvetica Neue"/>
        <a:sym typeface="Helvetica Neue"/>
      </a:defRPr>
    </a:lvl3pPr>
    <a:lvl4pPr indent="342900" defTabSz="228600" latinLnBrk="0">
      <a:lnSpc>
        <a:spcPct val="117999"/>
      </a:lnSpc>
      <a:defRPr sz="1100">
        <a:latin typeface="Helvetica Neue"/>
        <a:ea typeface="Helvetica Neue"/>
        <a:cs typeface="Helvetica Neue"/>
        <a:sym typeface="Helvetica Neue"/>
      </a:defRPr>
    </a:lvl4pPr>
    <a:lvl5pPr indent="457200" defTabSz="228600" latinLnBrk="0">
      <a:lnSpc>
        <a:spcPct val="117999"/>
      </a:lnSpc>
      <a:defRPr sz="1100">
        <a:latin typeface="Helvetica Neue"/>
        <a:ea typeface="Helvetica Neue"/>
        <a:cs typeface="Helvetica Neue"/>
        <a:sym typeface="Helvetica Neue"/>
      </a:defRPr>
    </a:lvl5pPr>
    <a:lvl6pPr indent="571500" defTabSz="228600" latinLnBrk="0">
      <a:lnSpc>
        <a:spcPct val="117999"/>
      </a:lnSpc>
      <a:defRPr sz="1100">
        <a:latin typeface="Helvetica Neue"/>
        <a:ea typeface="Helvetica Neue"/>
        <a:cs typeface="Helvetica Neue"/>
        <a:sym typeface="Helvetica Neue"/>
      </a:defRPr>
    </a:lvl6pPr>
    <a:lvl7pPr indent="685800" defTabSz="228600" latinLnBrk="0">
      <a:lnSpc>
        <a:spcPct val="117999"/>
      </a:lnSpc>
      <a:defRPr sz="1100">
        <a:latin typeface="Helvetica Neue"/>
        <a:ea typeface="Helvetica Neue"/>
        <a:cs typeface="Helvetica Neue"/>
        <a:sym typeface="Helvetica Neue"/>
      </a:defRPr>
    </a:lvl7pPr>
    <a:lvl8pPr indent="800100" defTabSz="228600" latinLnBrk="0">
      <a:lnSpc>
        <a:spcPct val="117999"/>
      </a:lnSpc>
      <a:defRPr sz="1100">
        <a:latin typeface="Helvetica Neue"/>
        <a:ea typeface="Helvetica Neue"/>
        <a:cs typeface="Helvetica Neue"/>
        <a:sym typeface="Helvetica Neue"/>
      </a:defRPr>
    </a:lvl8pPr>
    <a:lvl9pPr indent="914400" defTabSz="228600" latinLnBrk="0">
      <a:lnSpc>
        <a:spcPct val="117999"/>
      </a:lnSpc>
      <a:defRPr sz="11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A517CE0C-47B8-D143-8B4D-F604A8B4A2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4780"/>
            <a:ext cx="12193588" cy="4382071"/>
          </a:xfrm>
          <a:prstGeom prst="rect">
            <a:avLst/>
          </a:prstGeom>
        </p:spPr>
      </p:pic>
      <p:pic>
        <p:nvPicPr>
          <p:cNvPr id="5" name="Εικόνα 4">
            <a:extLst>
              <a:ext uri="{FF2B5EF4-FFF2-40B4-BE49-F238E27FC236}">
                <a16:creationId xmlns="" xmlns:a16="http://schemas.microsoft.com/office/drawing/2014/main" id="{79531F3F-BE2C-4241-821F-53CF39FE57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51223" y="339366"/>
            <a:ext cx="3029901" cy="699208"/>
          </a:xfrm>
          <a:prstGeom prst="rect">
            <a:avLst/>
          </a:prstGeom>
        </p:spPr>
      </p:pic>
      <p:sp>
        <p:nvSpPr>
          <p:cNvPr id="8" name="Τίτλος 7">
            <a:extLst>
              <a:ext uri="{FF2B5EF4-FFF2-40B4-BE49-F238E27FC236}">
                <a16:creationId xmlns="" xmlns:a16="http://schemas.microsoft.com/office/drawing/2014/main" id="{F3FBF81A-CCA1-8B41-B772-69F3CC5BAC05}"/>
              </a:ext>
            </a:extLst>
          </p:cNvPr>
          <p:cNvSpPr>
            <a:spLocks noGrp="1"/>
          </p:cNvSpPr>
          <p:nvPr>
            <p:ph type="title" hasCustomPrompt="1"/>
          </p:nvPr>
        </p:nvSpPr>
        <p:spPr>
          <a:xfrm>
            <a:off x="948354" y="2493354"/>
            <a:ext cx="10504268" cy="1143000"/>
          </a:xfrm>
          <a:prstGeom prst="rect">
            <a:avLst/>
          </a:prstGeom>
        </p:spPr>
        <p:txBody>
          <a:bodyPr>
            <a:noAutofit/>
          </a:bodyPr>
          <a:lstStyle>
            <a:lvl1pPr algn="l">
              <a:defRPr sz="34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ΤΑ ΠΡΟΒΛΗΜΑΤΑ</a:t>
            </a:r>
            <a:br>
              <a:rPr lang="el-GR" dirty="0"/>
            </a:br>
            <a:r>
              <a:rPr lang="el-GR" dirty="0"/>
              <a:t>ΤΗΣ ΙΣΧΥΟΥΣΑΣ ΝΟΜΟΘΕΣΙΑΣ</a:t>
            </a:r>
          </a:p>
        </p:txBody>
      </p:sp>
      <p:sp>
        <p:nvSpPr>
          <p:cNvPr id="14" name="Θέση κειμένου 13">
            <a:extLst>
              <a:ext uri="{FF2B5EF4-FFF2-40B4-BE49-F238E27FC236}">
                <a16:creationId xmlns="" xmlns:a16="http://schemas.microsoft.com/office/drawing/2014/main" id="{7B9D78EC-FF91-D744-B4A9-2F8A6C055C48}"/>
              </a:ext>
            </a:extLst>
          </p:cNvPr>
          <p:cNvSpPr>
            <a:spLocks noGrp="1"/>
          </p:cNvSpPr>
          <p:nvPr>
            <p:ph type="body" sz="quarter" idx="11" hasCustomPrompt="1"/>
          </p:nvPr>
        </p:nvSpPr>
        <p:spPr>
          <a:xfrm>
            <a:off x="947738" y="5499848"/>
            <a:ext cx="2520950" cy="337004"/>
          </a:xfrm>
          <a:prstGeom prst="rect">
            <a:avLst/>
          </a:prstGeom>
        </p:spPr>
        <p:txBody>
          <a:bodyPr>
            <a:normAutofit/>
          </a:bodyPr>
          <a:lstStyle>
            <a:lvl1pPr marL="0" indent="0">
              <a:buNone/>
              <a:defRPr sz="1600" b="1">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l-GR" dirty="0"/>
              <a:t>06 / 05 / 2021</a:t>
            </a:r>
          </a:p>
        </p:txBody>
      </p:sp>
      <p:sp>
        <p:nvSpPr>
          <p:cNvPr id="26" name="Θέση κειμένου 25">
            <a:extLst>
              <a:ext uri="{FF2B5EF4-FFF2-40B4-BE49-F238E27FC236}">
                <a16:creationId xmlns="" xmlns:a16="http://schemas.microsoft.com/office/drawing/2014/main" id="{C036A572-0979-2E4D-993E-A464910FD518}"/>
              </a:ext>
            </a:extLst>
          </p:cNvPr>
          <p:cNvSpPr>
            <a:spLocks noGrp="1"/>
          </p:cNvSpPr>
          <p:nvPr>
            <p:ph type="body" sz="quarter" idx="12" hasCustomPrompt="1"/>
          </p:nvPr>
        </p:nvSpPr>
        <p:spPr>
          <a:xfrm>
            <a:off x="947738" y="3832225"/>
            <a:ext cx="6427974" cy="1157288"/>
          </a:xfrm>
          <a:prstGeom prst="rect">
            <a:avLst/>
          </a:prstGeom>
        </p:spPr>
        <p:txBody>
          <a:bodyPr>
            <a:noAutofit/>
          </a:bodyPr>
          <a:lstStyle>
            <a:lvl1pPr marL="0" indent="0">
              <a:buNone/>
              <a:defRPr sz="1220">
                <a:solidFill>
                  <a:schemeClr val="bg1"/>
                </a:solidFill>
                <a:latin typeface="Calibri" panose="020F0502020204030204" pitchFamily="34" charset="0"/>
                <a:cs typeface="Calibri" panose="020F0502020204030204" pitchFamily="34" charset="0"/>
              </a:defRPr>
            </a:lvl1pPr>
          </a:lstStyle>
          <a:p>
            <a:r>
              <a:rPr lang="en" dirty="0"/>
              <a:t>Lorem ipsum dolor sit </a:t>
            </a:r>
            <a:r>
              <a:rPr lang="en" dirty="0" err="1"/>
              <a:t>amet</a:t>
            </a:r>
            <a:r>
              <a:rPr lang="en" dirty="0"/>
              <a:t>, </a:t>
            </a:r>
            <a:r>
              <a:rPr lang="en" dirty="0" err="1"/>
              <a:t>consectetur</a:t>
            </a:r>
            <a:r>
              <a:rPr lang="en" dirty="0"/>
              <a:t> </a:t>
            </a:r>
            <a:r>
              <a:rPr lang="en" dirty="0" err="1"/>
              <a:t>adipisici</a:t>
            </a:r>
            <a:r>
              <a:rPr lang="en" dirty="0"/>
              <a:t> </a:t>
            </a:r>
            <a:r>
              <a:rPr lang="en" dirty="0" err="1"/>
              <a:t>elit</a:t>
            </a:r>
            <a:r>
              <a:rPr lang="en" dirty="0"/>
              <a:t>, </a:t>
            </a:r>
            <a:r>
              <a:rPr lang="en" dirty="0" err="1"/>
              <a:t>sed</a:t>
            </a:r>
            <a:r>
              <a:rPr lang="en" dirty="0"/>
              <a:t> do </a:t>
            </a:r>
            <a:r>
              <a:rPr lang="en" dirty="0" err="1"/>
              <a:t>eiusmod</a:t>
            </a:r>
            <a:r>
              <a:rPr lang="en" dirty="0"/>
              <a:t> </a:t>
            </a:r>
            <a:r>
              <a:rPr lang="en" dirty="0" err="1"/>
              <a:t>tempor</a:t>
            </a:r>
            <a:r>
              <a:rPr lang="en" dirty="0"/>
              <a:t> </a:t>
            </a:r>
            <a:r>
              <a:rPr lang="en" dirty="0" err="1"/>
              <a:t>incididunt</a:t>
            </a:r>
            <a:r>
              <a:rPr lang="en" dirty="0"/>
              <a:t> </a:t>
            </a:r>
            <a:r>
              <a:rPr lang="en" dirty="0" err="1"/>
              <a:t>ut</a:t>
            </a:r>
            <a:r>
              <a:rPr lang="en" dirty="0"/>
              <a:t> </a:t>
            </a:r>
            <a:r>
              <a:rPr lang="en" dirty="0" err="1"/>
              <a:t>labore</a:t>
            </a:r>
            <a:r>
              <a:rPr lang="en" dirty="0"/>
              <a:t> et dolore magna </a:t>
            </a:r>
            <a:r>
              <a:rPr lang="en" dirty="0" err="1"/>
              <a:t>aliqua</a:t>
            </a:r>
            <a:r>
              <a:rPr lang="en" dirty="0"/>
              <a:t>. Ut </a:t>
            </a:r>
            <a:r>
              <a:rPr lang="en" dirty="0" err="1"/>
              <a:t>enim</a:t>
            </a:r>
            <a:r>
              <a:rPr lang="en" dirty="0"/>
              <a:t> ad minim </a:t>
            </a:r>
            <a:r>
              <a:rPr lang="en" dirty="0" err="1"/>
              <a:t>veniam</a:t>
            </a:r>
            <a:r>
              <a:rPr lang="en" dirty="0"/>
              <a:t>, </a:t>
            </a:r>
            <a:r>
              <a:rPr lang="en" dirty="0" err="1"/>
              <a:t>quis</a:t>
            </a:r>
            <a:r>
              <a:rPr lang="en" dirty="0"/>
              <a:t> </a:t>
            </a:r>
            <a:r>
              <a:rPr lang="en" dirty="0" err="1"/>
              <a:t>nostrud</a:t>
            </a:r>
            <a:r>
              <a:rPr lang="en" dirty="0"/>
              <a:t> exercitation </a:t>
            </a:r>
            <a:r>
              <a:rPr lang="en" dirty="0" err="1"/>
              <a:t>ullamco</a:t>
            </a:r>
            <a:r>
              <a:rPr lang="en" dirty="0"/>
              <a:t> </a:t>
            </a:r>
            <a:r>
              <a:rPr lang="en" dirty="0" err="1"/>
              <a:t>laboris</a:t>
            </a:r>
            <a:r>
              <a:rPr lang="en" dirty="0"/>
              <a:t> nisi </a:t>
            </a:r>
            <a:r>
              <a:rPr lang="en" dirty="0" err="1"/>
              <a:t>ut</a:t>
            </a:r>
            <a:r>
              <a:rPr lang="en" dirty="0"/>
              <a:t> </a:t>
            </a:r>
            <a:r>
              <a:rPr lang="en" dirty="0" err="1"/>
              <a:t>aliquip</a:t>
            </a:r>
            <a:r>
              <a:rPr lang="en" dirty="0"/>
              <a:t> ex </a:t>
            </a:r>
            <a:r>
              <a:rPr lang="en" dirty="0" err="1"/>
              <a:t>ea</a:t>
            </a:r>
            <a:r>
              <a:rPr lang="en" dirty="0"/>
              <a:t> </a:t>
            </a:r>
            <a:r>
              <a:rPr lang="en" dirty="0" err="1"/>
              <a:t>commodo</a:t>
            </a:r>
            <a:r>
              <a:rPr lang="en" dirty="0"/>
              <a:t> </a:t>
            </a:r>
            <a:r>
              <a:rPr lang="en" dirty="0" err="1"/>
              <a:t>consequat</a:t>
            </a:r>
            <a:r>
              <a:rPr lang="en" dirty="0"/>
              <a:t>. Duis </a:t>
            </a:r>
            <a:r>
              <a:rPr lang="en" dirty="0" err="1"/>
              <a:t>aute</a:t>
            </a:r>
            <a:r>
              <a:rPr lang="en" dirty="0"/>
              <a:t> </a:t>
            </a:r>
            <a:r>
              <a:rPr lang="en" dirty="0" err="1"/>
              <a:t>irure</a:t>
            </a:r>
            <a:r>
              <a:rPr lang="en" dirty="0"/>
              <a:t> dolor in </a:t>
            </a:r>
            <a:r>
              <a:rPr lang="en" dirty="0" err="1"/>
              <a:t>reprehenderit</a:t>
            </a:r>
            <a:r>
              <a:rPr lang="en" dirty="0"/>
              <a:t> in </a:t>
            </a:r>
            <a:r>
              <a:rPr lang="en" dirty="0" err="1"/>
              <a:t>voluptate</a:t>
            </a:r>
            <a:r>
              <a:rPr lang="en" dirty="0"/>
              <a:t> </a:t>
            </a:r>
            <a:endParaRPr lang="el-G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nner slide text">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6394B45D-E86C-B147-9C6E-809F74B84D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6" name="Θέση κειμένου 5">
            <a:extLst>
              <a:ext uri="{FF2B5EF4-FFF2-40B4-BE49-F238E27FC236}">
                <a16:creationId xmlns="" xmlns:a16="http://schemas.microsoft.com/office/drawing/2014/main" id="{6CAE11BA-80CC-894F-BB53-BA1384A8E883}"/>
              </a:ext>
            </a:extLst>
          </p:cNvPr>
          <p:cNvSpPr>
            <a:spLocks noGrp="1"/>
          </p:cNvSpPr>
          <p:nvPr>
            <p:ph type="body" sz="quarter" idx="10" hasCustomPrompt="1"/>
          </p:nvPr>
        </p:nvSpPr>
        <p:spPr>
          <a:xfrm>
            <a:off x="914214" y="1754281"/>
            <a:ext cx="8909050" cy="592138"/>
          </a:xfrm>
          <a:prstGeom prst="rect">
            <a:avLst/>
          </a:prstGeom>
        </p:spPr>
        <p:txBody>
          <a:bodyPr>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8" name="Θέση κειμένου 7">
            <a:extLst>
              <a:ext uri="{FF2B5EF4-FFF2-40B4-BE49-F238E27FC236}">
                <a16:creationId xmlns="" xmlns:a16="http://schemas.microsoft.com/office/drawing/2014/main" id="{2B55413A-9B3B-B545-B71F-98642217566B}"/>
              </a:ext>
            </a:extLst>
          </p:cNvPr>
          <p:cNvSpPr>
            <a:spLocks noGrp="1"/>
          </p:cNvSpPr>
          <p:nvPr>
            <p:ph type="body" sz="quarter" idx="11" hasCustomPrompt="1"/>
          </p:nvPr>
        </p:nvSpPr>
        <p:spPr>
          <a:xfrm>
            <a:off x="901700" y="2589213"/>
            <a:ext cx="10306050" cy="3529012"/>
          </a:xfrm>
          <a:prstGeom prst="rect">
            <a:avLst/>
          </a:prstGeom>
        </p:spPr>
        <p:txBody>
          <a:bodyPr anchor="t">
            <a:noAutofit/>
          </a:bodyPr>
          <a:lstStyle>
            <a:lvl1pPr marL="0" indent="0">
              <a:spcBef>
                <a:spcPts val="1200"/>
              </a:spcBef>
              <a:buNone/>
              <a:defRPr sz="160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a:t>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endParaRPr lang="el-GR" dirty="0"/>
          </a:p>
        </p:txBody>
      </p:sp>
      <p:sp>
        <p:nvSpPr>
          <p:cNvPr id="5" name="Shape 41">
            <a:extLst>
              <a:ext uri="{FF2B5EF4-FFF2-40B4-BE49-F238E27FC236}">
                <a16:creationId xmlns="" xmlns:a16="http://schemas.microsoft.com/office/drawing/2014/main" id="{299CB96A-0CB1-5C48-A633-81C1F61EBF27}"/>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inner slide text 2">
    <p:spTree>
      <p:nvGrpSpPr>
        <p:cNvPr id="1" name=""/>
        <p:cNvGrpSpPr/>
        <p:nvPr/>
      </p:nvGrpSpPr>
      <p:grpSpPr>
        <a:xfrm>
          <a:off x="0" y="0"/>
          <a:ext cx="0" cy="0"/>
          <a:chOff x="0" y="0"/>
          <a:chExt cx="0" cy="0"/>
        </a:xfrm>
      </p:grpSpPr>
      <p:pic>
        <p:nvPicPr>
          <p:cNvPr id="8" name="Εικόνα 7">
            <a:extLst>
              <a:ext uri="{FF2B5EF4-FFF2-40B4-BE49-F238E27FC236}">
                <a16:creationId xmlns="" xmlns:a16="http://schemas.microsoft.com/office/drawing/2014/main" id="{90F0A578-4324-1844-B391-BF2BE35C8B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41" name="Shape 41"/>
          <p:cNvSpPr>
            <a:spLocks noGrp="1"/>
          </p:cNvSpPr>
          <p:nvPr>
            <p:ph type="sldNum" sz="quarter" idx="2"/>
          </p:nvPr>
        </p:nvSpPr>
        <p:spPr>
          <a:xfrm>
            <a:off x="11673887" y="6540500"/>
            <a:ext cx="306174" cy="287258"/>
          </a:xfrm>
          <a:prstGeom prst="rect">
            <a:avLst/>
          </a:prstGeom>
        </p:spPr>
        <p:txBody>
          <a:bodyPr/>
          <a:lstStyle/>
          <a:p>
            <a:fld id="{86CB4B4D-7CA3-9044-876B-883B54F8677D}" type="slidenum">
              <a:rPr/>
              <a:pPr/>
              <a:t>‹#›</a:t>
            </a:fld>
            <a:endParaRPr/>
          </a:p>
        </p:txBody>
      </p:sp>
      <p:sp>
        <p:nvSpPr>
          <p:cNvPr id="9" name="Θέση κειμένου 5">
            <a:extLst>
              <a:ext uri="{FF2B5EF4-FFF2-40B4-BE49-F238E27FC236}">
                <a16:creationId xmlns="" xmlns:a16="http://schemas.microsoft.com/office/drawing/2014/main" id="{ED623BF1-39DA-0E47-86BC-F2E4E3DD482F}"/>
              </a:ext>
            </a:extLst>
          </p:cNvPr>
          <p:cNvSpPr>
            <a:spLocks noGrp="1"/>
          </p:cNvSpPr>
          <p:nvPr>
            <p:ph type="body" sz="quarter" idx="10" hasCustomPrompt="1"/>
          </p:nvPr>
        </p:nvSpPr>
        <p:spPr>
          <a:xfrm>
            <a:off x="914214" y="1754281"/>
            <a:ext cx="8909050" cy="592138"/>
          </a:xfrm>
          <a:prstGeom prst="rect">
            <a:avLst/>
          </a:prstGeom>
        </p:spPr>
        <p:txBody>
          <a:bodyPr>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 sit </a:t>
            </a:r>
            <a:r>
              <a:rPr lang="en-US" dirty="0" err="1"/>
              <a:t>amet</a:t>
            </a:r>
            <a:endParaRPr lang="el-GR" dirty="0"/>
          </a:p>
        </p:txBody>
      </p:sp>
      <p:sp>
        <p:nvSpPr>
          <p:cNvPr id="10" name="Θέση κειμένου 7">
            <a:extLst>
              <a:ext uri="{FF2B5EF4-FFF2-40B4-BE49-F238E27FC236}">
                <a16:creationId xmlns="" xmlns:a16="http://schemas.microsoft.com/office/drawing/2014/main" id="{8C1A7453-9BAD-EC4B-AED1-BFD00DB247E8}"/>
              </a:ext>
            </a:extLst>
          </p:cNvPr>
          <p:cNvSpPr>
            <a:spLocks noGrp="1"/>
          </p:cNvSpPr>
          <p:nvPr>
            <p:ph type="body" sz="quarter" idx="11" hasCustomPrompt="1"/>
          </p:nvPr>
        </p:nvSpPr>
        <p:spPr>
          <a:xfrm>
            <a:off x="901700" y="2536078"/>
            <a:ext cx="10131612" cy="1504763"/>
          </a:xfrm>
          <a:prstGeom prst="rect">
            <a:avLst/>
          </a:prstGeom>
        </p:spPr>
        <p:txBody>
          <a:bodyPr anchor="t">
            <a:noAutofit/>
          </a:bodyPr>
          <a:lstStyle>
            <a:lvl1pPr marL="0" indent="0">
              <a:spcBef>
                <a:spcPts val="1200"/>
              </a:spcBef>
              <a:buNone/>
              <a:defRPr sz="1600" b="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a:t>
            </a:r>
            <a:endParaRPr lang="el-GR" dirty="0"/>
          </a:p>
        </p:txBody>
      </p:sp>
      <p:sp>
        <p:nvSpPr>
          <p:cNvPr id="11" name="Θέση κειμένου 7">
            <a:extLst>
              <a:ext uri="{FF2B5EF4-FFF2-40B4-BE49-F238E27FC236}">
                <a16:creationId xmlns="" xmlns:a16="http://schemas.microsoft.com/office/drawing/2014/main" id="{F4F34221-CA0F-1340-A668-2B5395CC05D1}"/>
              </a:ext>
            </a:extLst>
          </p:cNvPr>
          <p:cNvSpPr>
            <a:spLocks noGrp="1"/>
          </p:cNvSpPr>
          <p:nvPr>
            <p:ph type="body" sz="quarter" idx="12" hasCustomPrompt="1"/>
          </p:nvPr>
        </p:nvSpPr>
        <p:spPr>
          <a:xfrm>
            <a:off x="914214" y="4230944"/>
            <a:ext cx="3287992" cy="1956594"/>
          </a:xfrm>
          <a:prstGeom prst="rect">
            <a:avLst/>
          </a:prstGeom>
        </p:spPr>
        <p:txBody>
          <a:bodyPr anchor="t">
            <a:noAutofit/>
          </a:bodyPr>
          <a:lstStyle>
            <a:lvl1pPr marL="6350" indent="171450">
              <a:spcBef>
                <a:spcPts val="1200"/>
              </a:spcBef>
              <a:buSzPct val="100000"/>
              <a:buFontTx/>
              <a:buBlip>
                <a:blip r:embed="rId3"/>
              </a:buBlip>
              <a:tabLst/>
              <a:defRPr sz="1600" b="0">
                <a:latin typeface="Calibri" panose="020F0502020204030204" pitchFamily="34" charset="0"/>
                <a:cs typeface="Calibri" panose="020F0502020204030204" pitchFamily="34" charset="0"/>
              </a:defRPr>
            </a:lvl1pPr>
          </a:lstStyle>
          <a:p>
            <a:r>
              <a:rPr lang="en-US" dirty="0"/>
              <a:t>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a:t>
            </a:r>
            <a:endParaRPr lang="el-GR" dirty="0"/>
          </a:p>
        </p:txBody>
      </p:sp>
      <p:sp>
        <p:nvSpPr>
          <p:cNvPr id="14" name="Θέση κειμένου 7">
            <a:extLst>
              <a:ext uri="{FF2B5EF4-FFF2-40B4-BE49-F238E27FC236}">
                <a16:creationId xmlns="" xmlns:a16="http://schemas.microsoft.com/office/drawing/2014/main" id="{A2F68308-2DC7-7245-8F5B-AFAF6366CCA0}"/>
              </a:ext>
            </a:extLst>
          </p:cNvPr>
          <p:cNvSpPr>
            <a:spLocks noGrp="1"/>
          </p:cNvSpPr>
          <p:nvPr>
            <p:ph type="body" sz="quarter" idx="15" hasCustomPrompt="1"/>
          </p:nvPr>
        </p:nvSpPr>
        <p:spPr>
          <a:xfrm>
            <a:off x="4378262" y="4230944"/>
            <a:ext cx="3287992" cy="1956594"/>
          </a:xfrm>
          <a:prstGeom prst="rect">
            <a:avLst/>
          </a:prstGeom>
        </p:spPr>
        <p:txBody>
          <a:bodyPr anchor="t">
            <a:noAutofit/>
          </a:bodyPr>
          <a:lstStyle>
            <a:lvl1pPr marL="6350" indent="171450">
              <a:spcBef>
                <a:spcPts val="1200"/>
              </a:spcBef>
              <a:buSzPct val="100000"/>
              <a:buFontTx/>
              <a:buBlip>
                <a:blip r:embed="rId3"/>
              </a:buBlip>
              <a:tabLst/>
              <a:defRPr sz="1600" b="0">
                <a:latin typeface="Calibri" panose="020F0502020204030204" pitchFamily="34" charset="0"/>
                <a:cs typeface="Calibri" panose="020F0502020204030204" pitchFamily="34" charset="0"/>
              </a:defRPr>
            </a:lvl1pPr>
          </a:lstStyle>
          <a:p>
            <a:r>
              <a:rPr lang="en-US" dirty="0"/>
              <a:t>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a:t>
            </a:r>
            <a:endParaRPr lang="el-GR" dirty="0"/>
          </a:p>
        </p:txBody>
      </p:sp>
      <p:sp>
        <p:nvSpPr>
          <p:cNvPr id="15" name="Θέση κειμένου 7">
            <a:extLst>
              <a:ext uri="{FF2B5EF4-FFF2-40B4-BE49-F238E27FC236}">
                <a16:creationId xmlns="" xmlns:a16="http://schemas.microsoft.com/office/drawing/2014/main" id="{384ADF2E-B4D2-464B-BC11-406EBD122AF7}"/>
              </a:ext>
            </a:extLst>
          </p:cNvPr>
          <p:cNvSpPr>
            <a:spLocks noGrp="1"/>
          </p:cNvSpPr>
          <p:nvPr>
            <p:ph type="body" sz="quarter" idx="16" hasCustomPrompt="1"/>
          </p:nvPr>
        </p:nvSpPr>
        <p:spPr>
          <a:xfrm>
            <a:off x="7842301" y="4230944"/>
            <a:ext cx="3287992" cy="1956594"/>
          </a:xfrm>
          <a:prstGeom prst="rect">
            <a:avLst/>
          </a:prstGeom>
        </p:spPr>
        <p:txBody>
          <a:bodyPr anchor="t">
            <a:noAutofit/>
          </a:bodyPr>
          <a:lstStyle>
            <a:lvl1pPr marL="6350" indent="171450">
              <a:spcBef>
                <a:spcPts val="1200"/>
              </a:spcBef>
              <a:buSzPct val="100000"/>
              <a:buFontTx/>
              <a:buBlip>
                <a:blip r:embed="rId3"/>
              </a:buBlip>
              <a:tabLst/>
              <a:defRPr sz="1600" b="0">
                <a:latin typeface="Calibri" panose="020F0502020204030204" pitchFamily="34" charset="0"/>
                <a:cs typeface="Calibri" panose="020F0502020204030204" pitchFamily="34" charset="0"/>
              </a:defRPr>
            </a:lvl1pPr>
          </a:lstStyle>
          <a:p>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endParaRPr lang="el-G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inner cover slide">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ED835D5C-2CF2-2849-AB2D-2783350480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9" name="Θέση κειμένου 5">
            <a:extLst>
              <a:ext uri="{FF2B5EF4-FFF2-40B4-BE49-F238E27FC236}">
                <a16:creationId xmlns="" xmlns:a16="http://schemas.microsoft.com/office/drawing/2014/main" id="{E75775A0-96F2-5B43-BBA8-4540722B7D33}"/>
              </a:ext>
            </a:extLst>
          </p:cNvPr>
          <p:cNvSpPr>
            <a:spLocks noGrp="1"/>
          </p:cNvSpPr>
          <p:nvPr>
            <p:ph type="body" sz="quarter" idx="10" hasCustomPrompt="1"/>
          </p:nvPr>
        </p:nvSpPr>
        <p:spPr>
          <a:xfrm>
            <a:off x="995829" y="3039035"/>
            <a:ext cx="5794936" cy="1001806"/>
          </a:xfrm>
          <a:prstGeom prst="rect">
            <a:avLst/>
          </a:prstGeom>
        </p:spPr>
        <p:txBody>
          <a:bodyPr anchor="ctr">
            <a:noAutofit/>
          </a:bodyPr>
          <a:lstStyle>
            <a:lvl1pPr marL="0" indent="0">
              <a:buNone/>
              <a:defRPr sz="2800" b="1"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ΕΝΟΤΗΤΑΣ</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ext &amp; table/graph">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7137C45A-D90B-8D47-9DC6-B60C4CB9DE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11" name="Θέση κειμένου 7">
            <a:extLst>
              <a:ext uri="{FF2B5EF4-FFF2-40B4-BE49-F238E27FC236}">
                <a16:creationId xmlns="" xmlns:a16="http://schemas.microsoft.com/office/drawing/2014/main" id="{7DB2E8C8-E40A-4F4B-A4B7-5D960DC65B0B}"/>
              </a:ext>
            </a:extLst>
          </p:cNvPr>
          <p:cNvSpPr>
            <a:spLocks noGrp="1"/>
          </p:cNvSpPr>
          <p:nvPr>
            <p:ph type="body" sz="quarter" idx="11" hasCustomPrompt="1"/>
          </p:nvPr>
        </p:nvSpPr>
        <p:spPr>
          <a:xfrm>
            <a:off x="7361768" y="3246001"/>
            <a:ext cx="4025900" cy="2875399"/>
          </a:xfrm>
          <a:prstGeom prst="rect">
            <a:avLst/>
          </a:prstGeom>
        </p:spPr>
        <p:txBody>
          <a:bodyPr anchor="t">
            <a:noAutofit/>
          </a:bodyPr>
          <a:lstStyle>
            <a:lvl1pPr marL="0" indent="0">
              <a:spcBef>
                <a:spcPts val="1200"/>
              </a:spcBef>
              <a:buNone/>
              <a:defRPr sz="1600" b="0">
                <a:latin typeface="Calibri" panose="020F0502020204030204" pitchFamily="34" charset="0"/>
                <a:cs typeface="Calibri" panose="020F0502020204030204" pitchFamily="34" charset="0"/>
              </a:defRPr>
            </a:lvl1pPr>
          </a:lstStyle>
          <a:p>
            <a:r>
              <a:rPr lang="en-US" dirty="0"/>
              <a:t>Lorem ipsum 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p>
          <a:p>
            <a:r>
              <a:rPr lang="en-US" dirty="0"/>
              <a:t>Dolor sit </a:t>
            </a:r>
            <a:r>
              <a:rPr lang="en-US" dirty="0" err="1"/>
              <a:t>amet</a:t>
            </a:r>
            <a:r>
              <a:rPr lang="en-US" dirty="0"/>
              <a:t>, </a:t>
            </a:r>
            <a:r>
              <a:rPr lang="en-US" dirty="0" err="1"/>
              <a:t>consectetur</a:t>
            </a:r>
            <a:r>
              <a:rPr lang="en-US" dirty="0"/>
              <a:t> </a:t>
            </a:r>
            <a:r>
              <a:rPr lang="en-US" dirty="0" err="1"/>
              <a:t>adipisici</a:t>
            </a:r>
            <a:r>
              <a:rPr lang="en-US" dirty="0"/>
              <a:t> </a:t>
            </a:r>
            <a:r>
              <a:rPr lang="en-US" dirty="0" err="1"/>
              <a:t>elit</a:t>
            </a:r>
            <a:r>
              <a:rPr lang="en-US" dirty="0"/>
              <a:t>.</a:t>
            </a:r>
            <a:endParaRPr lang="el-GR" dirty="0"/>
          </a:p>
        </p:txBody>
      </p:sp>
      <p:sp>
        <p:nvSpPr>
          <p:cNvPr id="13" name="Θέση κειμένου 5">
            <a:extLst>
              <a:ext uri="{FF2B5EF4-FFF2-40B4-BE49-F238E27FC236}">
                <a16:creationId xmlns="" xmlns:a16="http://schemas.microsoft.com/office/drawing/2014/main" id="{ADFE79B0-2BB5-7A44-A5C5-ACD63EF53A28}"/>
              </a:ext>
            </a:extLst>
          </p:cNvPr>
          <p:cNvSpPr>
            <a:spLocks noGrp="1"/>
          </p:cNvSpPr>
          <p:nvPr>
            <p:ph type="body" sz="quarter" idx="10" hasCustomPrompt="1"/>
          </p:nvPr>
        </p:nvSpPr>
        <p:spPr>
          <a:xfrm>
            <a:off x="7361768" y="1771214"/>
            <a:ext cx="3551765" cy="1170454"/>
          </a:xfrm>
          <a:prstGeom prst="rect">
            <a:avLst/>
          </a:prstGeom>
        </p:spPr>
        <p:txBody>
          <a:bodyPr anchor="t">
            <a:noAutofit/>
          </a:bodyPr>
          <a:lstStyle>
            <a:lvl1pPr marL="0" indent="0">
              <a:buNone/>
              <a:defRPr sz="3600" b="0" i="0">
                <a:latin typeface="Roboto Medium" panose="02000000000000000000" pitchFamily="2" charset="0"/>
                <a:ea typeface="Roboto Medium" panose="02000000000000000000" pitchFamily="2" charset="0"/>
                <a:cs typeface="Roboto Medium" panose="02000000000000000000" pitchFamily="2" charset="0"/>
              </a:defRPr>
            </a:lvl1pPr>
          </a:lstStyle>
          <a:p>
            <a:r>
              <a:rPr lang="en-US" dirty="0"/>
              <a:t>T</a:t>
            </a:r>
            <a:r>
              <a:rPr lang="el-GR" dirty="0"/>
              <a:t>ΙΤΛΟΣ </a:t>
            </a:r>
            <a:r>
              <a:rPr lang="en-US" dirty="0"/>
              <a:t>Lorem ipsum dolor</a:t>
            </a:r>
            <a:endParaRPr lang="el-GR" dirty="0"/>
          </a:p>
        </p:txBody>
      </p:sp>
      <p:sp>
        <p:nvSpPr>
          <p:cNvPr id="14" name="Θέση γραφήματος 2">
            <a:extLst>
              <a:ext uri="{FF2B5EF4-FFF2-40B4-BE49-F238E27FC236}">
                <a16:creationId xmlns="" xmlns:a16="http://schemas.microsoft.com/office/drawing/2014/main" id="{70B376AC-5737-9849-BD3C-9A659787EA30}"/>
              </a:ext>
            </a:extLst>
          </p:cNvPr>
          <p:cNvSpPr>
            <a:spLocks noGrp="1"/>
          </p:cNvSpPr>
          <p:nvPr>
            <p:ph type="chart" sz="quarter" idx="12" hasCustomPrompt="1"/>
          </p:nvPr>
        </p:nvSpPr>
        <p:spPr>
          <a:xfrm>
            <a:off x="794" y="340347"/>
            <a:ext cx="6797939" cy="6162053"/>
          </a:xfrm>
          <a:prstGeom prst="rect">
            <a:avLst/>
          </a:prstGeom>
        </p:spPr>
        <p:txBody>
          <a:bodyPr anchor="ctr">
            <a:normAutofit/>
          </a:bodyPr>
          <a:lstStyle>
            <a:lvl1pPr marL="0" indent="0" algn="ctr">
              <a:buNone/>
              <a:defRPr sz="1600"/>
            </a:lvl1pPr>
          </a:lstStyle>
          <a:p>
            <a:r>
              <a:rPr lang="el-GR" dirty="0"/>
              <a:t>Θέση </a:t>
            </a:r>
            <a:r>
              <a:rPr lang="en" dirty="0"/>
              <a:t>infographic</a:t>
            </a:r>
            <a:endParaRPr lang="el-GR" dirty="0"/>
          </a:p>
        </p:txBody>
      </p:sp>
      <p:sp>
        <p:nvSpPr>
          <p:cNvPr id="6" name="Shape 41">
            <a:extLst>
              <a:ext uri="{FF2B5EF4-FFF2-40B4-BE49-F238E27FC236}">
                <a16:creationId xmlns="" xmlns:a16="http://schemas.microsoft.com/office/drawing/2014/main" id="{B867B1B4-D92E-CD44-B6C1-B4257ABDD5E5}"/>
              </a:ext>
            </a:extLst>
          </p:cNvPr>
          <p:cNvSpPr>
            <a:spLocks noGrp="1"/>
          </p:cNvSpPr>
          <p:nvPr>
            <p:ph type="sldNum" sz="quarter" idx="2"/>
          </p:nvPr>
        </p:nvSpPr>
        <p:spPr>
          <a:xfrm>
            <a:off x="11673887" y="6540500"/>
            <a:ext cx="306174" cy="287258"/>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pic>
        <p:nvPicPr>
          <p:cNvPr id="3" name="Εικόνα 2">
            <a:extLst>
              <a:ext uri="{FF2B5EF4-FFF2-40B4-BE49-F238E27FC236}">
                <a16:creationId xmlns="" xmlns:a16="http://schemas.microsoft.com/office/drawing/2014/main" id="{5FA993F8-2B6C-DF41-9ECA-C2581CBE4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 y="0"/>
            <a:ext cx="12192000" cy="6858000"/>
          </a:xfrm>
          <a:prstGeom prst="rect">
            <a:avLst/>
          </a:prstGeom>
        </p:spPr>
      </p:pic>
      <p:sp>
        <p:nvSpPr>
          <p:cNvPr id="5" name="Θέση κειμένου 5">
            <a:extLst>
              <a:ext uri="{FF2B5EF4-FFF2-40B4-BE49-F238E27FC236}">
                <a16:creationId xmlns="" xmlns:a16="http://schemas.microsoft.com/office/drawing/2014/main" id="{8671DEE3-6A51-D149-AC6B-D8E9C108F7D5}"/>
              </a:ext>
            </a:extLst>
          </p:cNvPr>
          <p:cNvSpPr>
            <a:spLocks noGrp="1"/>
          </p:cNvSpPr>
          <p:nvPr>
            <p:ph type="body" sz="quarter" idx="10" hasCustomPrompt="1"/>
          </p:nvPr>
        </p:nvSpPr>
        <p:spPr>
          <a:xfrm>
            <a:off x="3119966" y="3134347"/>
            <a:ext cx="5304367" cy="751852"/>
          </a:xfrm>
          <a:prstGeom prst="rect">
            <a:avLst/>
          </a:prstGeom>
        </p:spPr>
        <p:txBody>
          <a:bodyPr anchor="t">
            <a:noAutofit/>
          </a:bodyPr>
          <a:lstStyle>
            <a:lvl1pPr marL="0" indent="0" algn="ctr">
              <a:buNone/>
              <a:defRPr sz="2800" b="0" i="0">
                <a:solidFill>
                  <a:schemeClr val="bg1"/>
                </a:solidFill>
                <a:latin typeface="Roboto Medium" panose="02000000000000000000" pitchFamily="2" charset="0"/>
                <a:ea typeface="Roboto Medium" panose="02000000000000000000" pitchFamily="2" charset="0"/>
                <a:cs typeface="Roboto Medium" panose="02000000000000000000" pitchFamily="2" charset="0"/>
              </a:defRPr>
            </a:lvl1pPr>
          </a:lstStyle>
          <a:p>
            <a:r>
              <a:rPr lang="el-GR" dirty="0"/>
              <a:t>Ευχαριστούμε</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sldNum" sz="quarter" idx="2"/>
          </p:nvPr>
        </p:nvSpPr>
        <p:spPr>
          <a:xfrm>
            <a:off x="5940532" y="6540500"/>
            <a:ext cx="306174" cy="287258"/>
          </a:xfrm>
          <a:prstGeom prst="rect">
            <a:avLst/>
          </a:prstGeom>
          <a:ln w="12700">
            <a:miter lim="400000"/>
          </a:ln>
        </p:spPr>
        <p:txBody>
          <a:bodyPr wrap="none" lIns="50800" tIns="50800" rIns="50800" bIns="50800">
            <a:spAutoFit/>
          </a:bodyPr>
          <a:lstStyle>
            <a:lvl1pPr>
              <a:defRPr sz="12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8" r:id="rId5"/>
    <p:sldLayoutId id="2147483660" r:id="rId6"/>
  </p:sldLayoutIdLst>
  <p:transition spd="med"/>
  <p:hf hdr="0" ftr="0" dt="0"/>
  <p:txStyles>
    <p:titleStyle>
      <a:lvl1pPr marL="0" marR="0" indent="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1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275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Τίτλος 10">
            <a:extLst>
              <a:ext uri="{FF2B5EF4-FFF2-40B4-BE49-F238E27FC236}">
                <a16:creationId xmlns="" xmlns:a16="http://schemas.microsoft.com/office/drawing/2014/main" id="{F689794A-2ED5-D04A-8D0C-C153C0D5FDD7}"/>
              </a:ext>
            </a:extLst>
          </p:cNvPr>
          <p:cNvSpPr>
            <a:spLocks noGrp="1"/>
          </p:cNvSpPr>
          <p:nvPr>
            <p:ph type="title"/>
          </p:nvPr>
        </p:nvSpPr>
        <p:spPr/>
        <p:txBody>
          <a:bodyPr/>
          <a:lstStyle/>
          <a:p>
            <a:r>
              <a:rPr lang="el-GR" dirty="0"/>
              <a:t>Ενισχύουμε την απασχόληση - Στηρίζουμε το εισόδημα των εργαζομένων</a:t>
            </a:r>
          </a:p>
        </p:txBody>
      </p:sp>
      <p:sp>
        <p:nvSpPr>
          <p:cNvPr id="12" name="Θέση κειμένου 11">
            <a:extLst>
              <a:ext uri="{FF2B5EF4-FFF2-40B4-BE49-F238E27FC236}">
                <a16:creationId xmlns="" xmlns:a16="http://schemas.microsoft.com/office/drawing/2014/main" id="{68ECE14A-3A1F-8744-BEE8-B39A294AA423}"/>
              </a:ext>
            </a:extLst>
          </p:cNvPr>
          <p:cNvSpPr>
            <a:spLocks noGrp="1"/>
          </p:cNvSpPr>
          <p:nvPr>
            <p:ph type="body" sz="quarter" idx="11"/>
          </p:nvPr>
        </p:nvSpPr>
        <p:spPr/>
        <p:txBody>
          <a:bodyPr>
            <a:normAutofit/>
          </a:bodyPr>
          <a:lstStyle/>
          <a:p>
            <a:r>
              <a:rPr lang="en-US" dirty="0"/>
              <a:t>16/09/2021</a:t>
            </a:r>
            <a:endParaRPr lang="el-GR" dirty="0"/>
          </a:p>
        </p:txBody>
      </p:sp>
      <p:sp>
        <p:nvSpPr>
          <p:cNvPr id="4" name="Θέση κειμένου 3">
            <a:extLst>
              <a:ext uri="{FF2B5EF4-FFF2-40B4-BE49-F238E27FC236}">
                <a16:creationId xmlns="" xmlns:a16="http://schemas.microsoft.com/office/drawing/2014/main" id="{88EF6A3A-38DD-4546-9611-7143348D686E}"/>
              </a:ext>
            </a:extLst>
          </p:cNvPr>
          <p:cNvSpPr>
            <a:spLocks noGrp="1"/>
          </p:cNvSpPr>
          <p:nvPr>
            <p:ph type="body" sz="quarter" idx="12"/>
          </p:nvPr>
        </p:nvSpPr>
        <p:spPr>
          <a:xfrm>
            <a:off x="947738" y="3832225"/>
            <a:ext cx="6427974" cy="1157288"/>
          </a:xfrm>
        </p:spPr>
        <p:txBody>
          <a:bodyPr/>
          <a:lstStyle/>
          <a:p>
            <a:r>
              <a:rPr lang="el-GR" sz="2000" dirty="0"/>
              <a:t>Οι εξαγγελίες </a:t>
            </a:r>
            <a:r>
              <a:rPr lang="el-GR" sz="2000"/>
              <a:t>του Πρωθυπουργού </a:t>
            </a:r>
            <a:r>
              <a:rPr lang="el-GR" sz="2000" dirty="0"/>
              <a:t>στη ΔΕΘ και η εφαρμογή τους από το Υπουργείο Εργασίας και Κοινωνικών Υποθέσεων</a:t>
            </a:r>
          </a:p>
        </p:txBody>
      </p:sp>
    </p:spTree>
    <p:extLst>
      <p:ext uri="{BB962C8B-B14F-4D97-AF65-F5344CB8AC3E}">
        <p14:creationId xmlns:p14="http://schemas.microsoft.com/office/powerpoint/2010/main" val="114070878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6">
            <a:extLst>
              <a:ext uri="{FF2B5EF4-FFF2-40B4-BE49-F238E27FC236}">
                <a16:creationId xmlns="" xmlns:a16="http://schemas.microsoft.com/office/drawing/2014/main" id="{D241CD80-8534-496F-AF82-1D42C051A313}"/>
              </a:ext>
            </a:extLst>
          </p:cNvPr>
          <p:cNvSpPr txBox="1">
            <a:spLocks/>
          </p:cNvSpPr>
          <p:nvPr/>
        </p:nvSpPr>
        <p:spPr>
          <a:xfrm>
            <a:off x="901699" y="3081130"/>
            <a:ext cx="9441513" cy="2258819"/>
          </a:xfrm>
          <a:prstGeom prst="rect">
            <a:avLst/>
          </a:prstGeom>
        </p:spPr>
        <p:txBody>
          <a:bodyPr>
            <a:noAutofit/>
          </a:bodyPr>
          <a:lstStyle>
            <a:lvl1pPr marL="0" marR="0" indent="0" algn="l" defTabSz="412750" rtl="0" latinLnBrk="0">
              <a:lnSpc>
                <a:spcPct val="100000"/>
              </a:lnSpc>
              <a:spcBef>
                <a:spcPts val="2950"/>
              </a:spcBef>
              <a:spcAft>
                <a:spcPts val="0"/>
              </a:spcAft>
              <a:buClrTx/>
              <a:buSzPct val="75000"/>
              <a:buFontTx/>
              <a:buNone/>
              <a:tabLst/>
              <a:defRPr sz="3600" b="0" i="0" u="none" strike="noStrike" cap="none" spc="0" baseline="0">
                <a:ln>
                  <a:noFill/>
                </a:ln>
                <a:solidFill>
                  <a:srgbClr val="000000"/>
                </a:solidFill>
                <a:uFillTx/>
                <a:latin typeface="Roboto Medium" panose="02000000000000000000" pitchFamily="2" charset="0"/>
                <a:ea typeface="Roboto Medium" panose="02000000000000000000" pitchFamily="2" charset="0"/>
                <a:cs typeface="Roboto Medium" panose="02000000000000000000" pitchFamily="2" charset="0"/>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a:lstStyle>
          <a:p>
            <a:pPr hangingPunct="1"/>
            <a:endParaRPr lang="el-GR" dirty="0"/>
          </a:p>
        </p:txBody>
      </p:sp>
      <p:sp>
        <p:nvSpPr>
          <p:cNvPr id="5" name="Θέση κειμένου 7">
            <a:extLst>
              <a:ext uri="{FF2B5EF4-FFF2-40B4-BE49-F238E27FC236}">
                <a16:creationId xmlns="" xmlns:a16="http://schemas.microsoft.com/office/drawing/2014/main" id="{6275FDB6-B652-42B1-B4AB-F6B8EF966935}"/>
              </a:ext>
            </a:extLst>
          </p:cNvPr>
          <p:cNvSpPr txBox="1">
            <a:spLocks/>
          </p:cNvSpPr>
          <p:nvPr/>
        </p:nvSpPr>
        <p:spPr>
          <a:xfrm>
            <a:off x="901699" y="3081130"/>
            <a:ext cx="9999200" cy="2638816"/>
          </a:xfrm>
          <a:prstGeom prst="rect">
            <a:avLst/>
          </a:prstGeom>
        </p:spPr>
        <p:txBody>
          <a:bodyPr anchor="t">
            <a:noAutofit/>
          </a:bodyPr>
          <a:lstStyle>
            <a:lvl1pPr marL="0" marR="0" indent="0" algn="l" defTabSz="412750" rtl="0" latinLnBrk="0">
              <a:lnSpc>
                <a:spcPct val="100000"/>
              </a:lnSpc>
              <a:spcBef>
                <a:spcPts val="1200"/>
              </a:spcBef>
              <a:spcAft>
                <a:spcPts val="0"/>
              </a:spcAft>
              <a:buClrTx/>
              <a:buSzPct val="75000"/>
              <a:buFontTx/>
              <a:buNone/>
              <a:tabLst/>
              <a:defRPr sz="16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1pPr>
            <a:lvl2pPr marL="63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2pPr>
            <a:lvl3pPr marL="95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3pPr>
            <a:lvl4pPr marL="127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4pPr>
            <a:lvl5pPr marL="158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5pPr>
            <a:lvl6pPr marL="1905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6pPr>
            <a:lvl7pPr marL="2222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7pPr>
            <a:lvl8pPr marL="25400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8pPr>
            <a:lvl9pPr marL="2857500" marR="0" indent="-317500" algn="l" defTabSz="412750" rtl="0" latinLnBrk="0">
              <a:lnSpc>
                <a:spcPct val="100000"/>
              </a:lnSpc>
              <a:spcBef>
                <a:spcPts val="2950"/>
              </a:spcBef>
              <a:spcAft>
                <a:spcPts val="0"/>
              </a:spcAft>
              <a:buClrTx/>
              <a:buSzPct val="75000"/>
              <a:buFontTx/>
              <a:buChar char="•"/>
              <a:tabLst/>
              <a:defRPr sz="2600" b="0" i="0" u="none" strike="noStrike" cap="none" spc="0" baseline="0">
                <a:ln>
                  <a:noFill/>
                </a:ln>
                <a:solidFill>
                  <a:srgbClr val="000000"/>
                </a:solidFill>
                <a:uFillTx/>
                <a:latin typeface="+mn-lt"/>
                <a:ea typeface="+mn-ea"/>
                <a:cs typeface="+mn-cs"/>
                <a:sym typeface="Helvetica Light"/>
              </a:defRPr>
            </a:lvl9pPr>
          </a:lstStyle>
          <a:p>
            <a:pPr marL="342900" indent="-342900" algn="just" hangingPunct="1">
              <a:buClr>
                <a:srgbClr val="26BBE3"/>
              </a:buClr>
              <a:buSzPct val="80000"/>
              <a:buFont typeface="Arial" panose="020B0604020202020204" pitchFamily="34" charset="0"/>
              <a:buChar char="•"/>
            </a:pPr>
            <a:r>
              <a:rPr lang="el-GR" sz="2200" dirty="0"/>
              <a:t>Προκειμένου να μετριαστούν –και σε αυτή την περίπτωση- οι δυσμενείς συνέπειες από την πανδημία του </a:t>
            </a:r>
            <a:r>
              <a:rPr lang="el-GR" sz="2200" dirty="0" err="1"/>
              <a:t>κορωνοϊού</a:t>
            </a:r>
            <a:r>
              <a:rPr lang="el-GR" sz="2200" dirty="0"/>
              <a:t>, δόθηκε με πρόσφατη νομοθετική ρύθμιση δυνατότητα παράτασης των υποστηρικτικών μέτρων για θέατρα, κινηματογράφους και μουσικές σκηνές</a:t>
            </a:r>
            <a:endParaRPr lang="el-GR" sz="2200" u="sng" dirty="0"/>
          </a:p>
          <a:p>
            <a:pPr algn="just" hangingPunct="1">
              <a:buClr>
                <a:srgbClr val="26BBE3"/>
              </a:buClr>
              <a:buSzPct val="80000"/>
            </a:pPr>
            <a:r>
              <a:rPr lang="el-GR" sz="2200" u="sng" dirty="0"/>
              <a:t>Κόστος:</a:t>
            </a:r>
            <a:r>
              <a:rPr lang="el-GR" sz="2200" dirty="0"/>
              <a:t> 22 εκατ. ευρώ</a:t>
            </a:r>
          </a:p>
        </p:txBody>
      </p:sp>
      <p:sp>
        <p:nvSpPr>
          <p:cNvPr id="9" name="Θέση κειμένου 8">
            <a:extLst>
              <a:ext uri="{FF2B5EF4-FFF2-40B4-BE49-F238E27FC236}">
                <a16:creationId xmlns="" xmlns:a16="http://schemas.microsoft.com/office/drawing/2014/main" id="{D4D336A0-479B-4334-AA14-54DE6A9FB34D}"/>
              </a:ext>
            </a:extLst>
          </p:cNvPr>
          <p:cNvSpPr>
            <a:spLocks noGrp="1"/>
          </p:cNvSpPr>
          <p:nvPr>
            <p:ph type="body" sz="quarter" idx="10"/>
          </p:nvPr>
        </p:nvSpPr>
        <p:spPr>
          <a:xfrm>
            <a:off x="914214" y="1138054"/>
            <a:ext cx="8909050" cy="1764171"/>
          </a:xfrm>
        </p:spPr>
        <p:txBody>
          <a:bodyPr/>
          <a:lstStyle/>
          <a:p>
            <a:r>
              <a:rPr lang="el-GR" dirty="0"/>
              <a:t>7. Επέκταση του προγράμματος στήριξης θεάτρων και κινηματογράφων έως τον Δεκέμβριο</a:t>
            </a:r>
          </a:p>
        </p:txBody>
      </p:sp>
      <p:sp>
        <p:nvSpPr>
          <p:cNvPr id="2" name="Θέση αριθμού διαφάνειας 1">
            <a:extLst>
              <a:ext uri="{FF2B5EF4-FFF2-40B4-BE49-F238E27FC236}">
                <a16:creationId xmlns="" xmlns:a16="http://schemas.microsoft.com/office/drawing/2014/main" id="{98CD78A0-120D-4599-B9F5-414107345F87}"/>
              </a:ext>
            </a:extLst>
          </p:cNvPr>
          <p:cNvSpPr>
            <a:spLocks noGrp="1"/>
          </p:cNvSpPr>
          <p:nvPr>
            <p:ph type="sldNum" sz="quarter" idx="2"/>
          </p:nvPr>
        </p:nvSpPr>
        <p:spPr/>
        <p:txBody>
          <a:bodyPr/>
          <a:lstStyle/>
          <a:p>
            <a:fld id="{86CB4B4D-7CA3-9044-876B-883B54F8677D}" type="slidenum">
              <a:rPr lang="el-GR" smtClean="0"/>
              <a:pPr/>
              <a:t>10</a:t>
            </a:fld>
            <a:endParaRPr lang="el-GR"/>
          </a:p>
        </p:txBody>
      </p:sp>
    </p:spTree>
    <p:extLst>
      <p:ext uri="{BB962C8B-B14F-4D97-AF65-F5344CB8AC3E}">
        <p14:creationId xmlns:p14="http://schemas.microsoft.com/office/powerpoint/2010/main" val="425036106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4DE29E65-1F70-514D-8FCD-64FE26202CD0}"/>
              </a:ext>
            </a:extLst>
          </p:cNvPr>
          <p:cNvSpPr>
            <a:spLocks noGrp="1"/>
          </p:cNvSpPr>
          <p:nvPr>
            <p:ph type="body" sz="quarter" idx="10"/>
          </p:nvPr>
        </p:nvSpPr>
        <p:spPr>
          <a:xfrm>
            <a:off x="7571630" y="2625654"/>
            <a:ext cx="3551765" cy="1170454"/>
          </a:xfrm>
        </p:spPr>
        <p:txBody>
          <a:bodyPr/>
          <a:lstStyle/>
          <a:p>
            <a:r>
              <a:rPr lang="el-GR" dirty="0"/>
              <a:t>Κόστος μέτρων</a:t>
            </a:r>
          </a:p>
        </p:txBody>
      </p:sp>
      <p:graphicFrame>
        <p:nvGraphicFramePr>
          <p:cNvPr id="5" name="Πίνακας 4">
            <a:extLst>
              <a:ext uri="{FF2B5EF4-FFF2-40B4-BE49-F238E27FC236}">
                <a16:creationId xmlns="" xmlns:a16="http://schemas.microsoft.com/office/drawing/2014/main" id="{835202BF-A268-4404-A700-5597CCD59FDA}"/>
              </a:ext>
            </a:extLst>
          </p:cNvPr>
          <p:cNvGraphicFramePr>
            <a:graphicFrameLocks noGrp="1"/>
          </p:cNvGraphicFramePr>
          <p:nvPr>
            <p:extLst>
              <p:ext uri="{D42A27DB-BD31-4B8C-83A1-F6EECF244321}">
                <p14:modId xmlns:p14="http://schemas.microsoft.com/office/powerpoint/2010/main" val="711141622"/>
              </p:ext>
            </p:extLst>
          </p:nvPr>
        </p:nvGraphicFramePr>
        <p:xfrm>
          <a:off x="794" y="289393"/>
          <a:ext cx="6807200" cy="6242088"/>
        </p:xfrm>
        <a:graphic>
          <a:graphicData uri="http://schemas.openxmlformats.org/drawingml/2006/table">
            <a:tbl>
              <a:tblPr firstRow="1" firstCol="1" bandRow="1">
                <a:tableStyleId>{912C8C85-51F0-491E-9774-3900AFEF0FD7}</a:tableStyleId>
              </a:tblPr>
              <a:tblGrid>
                <a:gridCol w="4729507">
                  <a:extLst>
                    <a:ext uri="{9D8B030D-6E8A-4147-A177-3AD203B41FA5}">
                      <a16:colId xmlns="" xmlns:a16="http://schemas.microsoft.com/office/drawing/2014/main" val="864446102"/>
                    </a:ext>
                  </a:extLst>
                </a:gridCol>
                <a:gridCol w="920991">
                  <a:extLst>
                    <a:ext uri="{9D8B030D-6E8A-4147-A177-3AD203B41FA5}">
                      <a16:colId xmlns="" xmlns:a16="http://schemas.microsoft.com/office/drawing/2014/main" val="1658480577"/>
                    </a:ext>
                  </a:extLst>
                </a:gridCol>
                <a:gridCol w="1156702">
                  <a:extLst>
                    <a:ext uri="{9D8B030D-6E8A-4147-A177-3AD203B41FA5}">
                      <a16:colId xmlns="" xmlns:a16="http://schemas.microsoft.com/office/drawing/2014/main" val="4038752081"/>
                    </a:ext>
                  </a:extLst>
                </a:gridCol>
              </a:tblGrid>
              <a:tr h="450222">
                <a:tc>
                  <a:txBody>
                    <a:bodyPr/>
                    <a:lstStyle/>
                    <a:p>
                      <a:pPr marL="0" marR="575310" indent="0" algn="ctr">
                        <a:spcAft>
                          <a:spcPts val="400"/>
                        </a:spcAft>
                      </a:pPr>
                      <a:r>
                        <a:rPr lang="el-GR" sz="1800" b="1" dirty="0">
                          <a:effectLst/>
                          <a:latin typeface="Calibri" panose="020F0502020204030204" pitchFamily="34" charset="0"/>
                          <a:cs typeface="Calibri" panose="020F0502020204030204" pitchFamily="34" charset="0"/>
                        </a:rPr>
                        <a:t>                ΜΕΤΡΟ</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lgn="r">
                        <a:spcAft>
                          <a:spcPts val="400"/>
                        </a:spcAft>
                      </a:pPr>
                      <a:r>
                        <a:rPr lang="el-GR" sz="1800" b="1" dirty="0">
                          <a:effectLst/>
                          <a:latin typeface="Calibri" panose="020F0502020204030204" pitchFamily="34" charset="0"/>
                          <a:cs typeface="Calibri" panose="020F0502020204030204" pitchFamily="34" charset="0"/>
                        </a:rPr>
                        <a:t>2021</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243873"/>
                    </a:solidFill>
                  </a:tcPr>
                </a:tc>
                <a:tc>
                  <a:txBody>
                    <a:bodyPr/>
                    <a:lstStyle/>
                    <a:p>
                      <a:pPr marL="0" indent="0" algn="r">
                        <a:spcAft>
                          <a:spcPts val="400"/>
                        </a:spcAft>
                      </a:pPr>
                      <a:r>
                        <a:rPr lang="el-GR" sz="1800" b="1" dirty="0">
                          <a:effectLst/>
                          <a:latin typeface="Calibri" panose="020F0502020204030204" pitchFamily="34" charset="0"/>
                          <a:cs typeface="Calibri" panose="020F0502020204030204" pitchFamily="34" charset="0"/>
                        </a:rPr>
                        <a:t>2022</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243873"/>
                    </a:solidFill>
                  </a:tcPr>
                </a:tc>
                <a:extLst>
                  <a:ext uri="{0D108BD9-81ED-4DB2-BD59-A6C34878D82A}">
                    <a16:rowId xmlns="" xmlns:a16="http://schemas.microsoft.com/office/drawing/2014/main" val="1801209197"/>
                  </a:ext>
                </a:extLst>
              </a:tr>
              <a:tr h="761129">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1. Επέκταση για όλο το 2022 η μείωση κατά τρεις μονάδες των ασφαλιστικών εισφορών στον ιδιωτικό τομέα</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816</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979976360"/>
                  </a:ext>
                </a:extLst>
              </a:tr>
              <a:tr h="780987">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2. Επέκταση προγράμματος επιδότησης κενών θέσεων σε θέατρα και κινηματογράφους έως τον Δεκέμβριο 2021</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spcAft>
                          <a:spcPts val="400"/>
                        </a:spcAft>
                      </a:pPr>
                      <a:r>
                        <a:rPr lang="el-GR" sz="1800" dirty="0">
                          <a:effectLst/>
                          <a:latin typeface="Calibri" panose="020F0502020204030204" pitchFamily="34" charset="0"/>
                          <a:cs typeface="Calibri" panose="020F0502020204030204" pitchFamily="34" charset="0"/>
                        </a:rPr>
                        <a:t>16</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a:effectLst/>
                          <a:latin typeface="Calibri" panose="020F0502020204030204" pitchFamily="34" charset="0"/>
                          <a:cs typeface="Calibri" panose="020F0502020204030204" pitchFamily="34" charset="0"/>
                        </a:rPr>
                        <a:t>6</a:t>
                      </a:r>
                      <a:endParaRPr lang="el-G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46372159"/>
                  </a:ext>
                </a:extLst>
              </a:tr>
              <a:tr h="854440">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3. Καταβολή αποζημίωσης ειδικού σκοπού για καλλιτέχνες και ξεναγούς για άλλους δύο μήνες </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a:effectLst/>
                          <a:latin typeface="Calibri" panose="020F0502020204030204" pitchFamily="34" charset="0"/>
                          <a:cs typeface="Calibri" panose="020F0502020204030204" pitchFamily="34" charset="0"/>
                        </a:rPr>
                        <a:t>30</a:t>
                      </a:r>
                      <a:endParaRPr lang="el-G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99141097"/>
                  </a:ext>
                </a:extLst>
              </a:tr>
              <a:tr h="771949">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4. Επέκταση προγράμματος ΣΥΝ-ΕΡΓΑΣΙΑ έως τέλος του 2021</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50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79950341"/>
                  </a:ext>
                </a:extLst>
              </a:tr>
              <a:tr h="772037">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5. Επέκταση προγράμματος 100.000 νέων θέσεων εργασίας για άλλες 50.000 θέσεις</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169</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42735801"/>
                  </a:ext>
                </a:extLst>
              </a:tr>
              <a:tr h="446754">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6. Πρώτο ένσημο</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28</a:t>
                      </a:r>
                    </a:p>
                    <a:p>
                      <a:pPr indent="228600" algn="r">
                        <a:spcAft>
                          <a:spcPts val="400"/>
                        </a:spcAft>
                      </a:pPr>
                      <a:r>
                        <a:rPr lang="el-GR" sz="1800" dirty="0">
                          <a:effectLst/>
                          <a:latin typeface="Calibri" panose="020F0502020204030204" pitchFamily="34" charset="0"/>
                          <a:ea typeface="Calibri" panose="020F0502020204030204" pitchFamily="34" charset="0"/>
                          <a:cs typeface="Calibri" panose="020F0502020204030204" pitchFamily="34" charset="0"/>
                        </a:rPr>
                        <a:t>(+14)*</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73267827"/>
                  </a:ext>
                </a:extLst>
              </a:tr>
              <a:tr h="446754">
                <a:tc>
                  <a:txBody>
                    <a:bodyPr/>
                    <a:lstStyle/>
                    <a:p>
                      <a:pPr marL="0" lvl="0" indent="0" algn="ctr">
                        <a:spcAft>
                          <a:spcPts val="400"/>
                        </a:spcAft>
                        <a:buFont typeface="+mj-lt"/>
                        <a:buNone/>
                      </a:pPr>
                      <a:r>
                        <a:rPr lang="el-GR" sz="1800" b="0" dirty="0">
                          <a:effectLst/>
                          <a:latin typeface="Calibri" panose="020F0502020204030204" pitchFamily="34" charset="0"/>
                          <a:cs typeface="Calibri" panose="020F0502020204030204" pitchFamily="34" charset="0"/>
                        </a:rPr>
                        <a:t>7. Διπλή δόση Ελάχιστου Εγγυημένου Εισοδήματος</a:t>
                      </a:r>
                      <a:endParaRPr lang="el-GR" sz="18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64</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dirty="0">
                          <a:effectLst/>
                          <a:latin typeface="Calibri" panose="020F0502020204030204" pitchFamily="34" charset="0"/>
                          <a:cs typeface="Calibri" panose="020F0502020204030204" pitchFamily="34" charset="0"/>
                        </a:rPr>
                        <a:t>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91416626"/>
                  </a:ext>
                </a:extLst>
              </a:tr>
              <a:tr h="455418">
                <a:tc>
                  <a:txBody>
                    <a:bodyPr/>
                    <a:lstStyle/>
                    <a:p>
                      <a:pPr marL="0" indent="0" algn="l">
                        <a:spcAft>
                          <a:spcPts val="400"/>
                        </a:spcAft>
                      </a:pPr>
                      <a:r>
                        <a:rPr lang="el-GR" sz="1800" b="1" dirty="0">
                          <a:effectLst/>
                          <a:latin typeface="Calibri" panose="020F0502020204030204" pitchFamily="34" charset="0"/>
                          <a:cs typeface="Calibri" panose="020F0502020204030204" pitchFamily="34" charset="0"/>
                        </a:rPr>
                        <a:t>Συνολικό κόστος μέτρων Υπ. Εργασίας</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b="1" dirty="0">
                          <a:effectLst/>
                          <a:latin typeface="Calibri" panose="020F0502020204030204" pitchFamily="34" charset="0"/>
                          <a:cs typeface="Calibri" panose="020F0502020204030204" pitchFamily="34" charset="0"/>
                        </a:rPr>
                        <a:t>160</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28600" algn="r">
                        <a:spcAft>
                          <a:spcPts val="400"/>
                        </a:spcAft>
                      </a:pPr>
                      <a:r>
                        <a:rPr lang="el-GR" sz="1800" b="1" dirty="0">
                          <a:effectLst/>
                          <a:latin typeface="Calibri" panose="020F0502020204030204" pitchFamily="34" charset="0"/>
                          <a:cs typeface="Calibri" panose="020F0502020204030204" pitchFamily="34" charset="0"/>
                        </a:rPr>
                        <a:t>1.019</a:t>
                      </a:r>
                    </a:p>
                    <a:p>
                      <a:pPr marL="0" indent="0" algn="r">
                        <a:spcAft>
                          <a:spcPts val="400"/>
                        </a:spcAft>
                      </a:pPr>
                      <a:r>
                        <a:rPr lang="el-GR" sz="1800" b="1" dirty="0">
                          <a:effectLst/>
                          <a:latin typeface="Calibri" panose="020F0502020204030204" pitchFamily="34" charset="0"/>
                          <a:ea typeface="Calibri" panose="020F0502020204030204" pitchFamily="34" charset="0"/>
                          <a:cs typeface="Calibri" panose="020F0502020204030204" pitchFamily="34" charset="0"/>
                        </a:rPr>
                        <a:t>(1.033*)</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52379838"/>
                  </a:ext>
                </a:extLst>
              </a:tr>
            </a:tbl>
          </a:graphicData>
        </a:graphic>
      </p:graphicFrame>
      <p:sp>
        <p:nvSpPr>
          <p:cNvPr id="6" name="Θέση κειμένου 1">
            <a:extLst>
              <a:ext uri="{FF2B5EF4-FFF2-40B4-BE49-F238E27FC236}">
                <a16:creationId xmlns="" xmlns:a16="http://schemas.microsoft.com/office/drawing/2014/main" id="{FE591C71-9DBD-4343-9BEF-62E21C323D27}"/>
              </a:ext>
            </a:extLst>
          </p:cNvPr>
          <p:cNvSpPr>
            <a:spLocks noGrp="1"/>
          </p:cNvSpPr>
          <p:nvPr>
            <p:ph type="body" sz="quarter" idx="11"/>
          </p:nvPr>
        </p:nvSpPr>
        <p:spPr>
          <a:xfrm>
            <a:off x="7097495" y="5801193"/>
            <a:ext cx="4025900" cy="745345"/>
          </a:xfrm>
        </p:spPr>
        <p:txBody>
          <a:bodyPr/>
          <a:lstStyle/>
          <a:p>
            <a:r>
              <a:rPr lang="el-GR" dirty="0"/>
              <a:t>σε εκατομμύρια ευρώ</a:t>
            </a:r>
          </a:p>
          <a:p>
            <a:r>
              <a:rPr lang="el-GR" dirty="0"/>
              <a:t>*Πρόσθετος προϋπολογισμός για το 2023</a:t>
            </a:r>
          </a:p>
        </p:txBody>
      </p:sp>
      <p:sp>
        <p:nvSpPr>
          <p:cNvPr id="3" name="Θέση αριθμού διαφάνειας 2">
            <a:extLst>
              <a:ext uri="{FF2B5EF4-FFF2-40B4-BE49-F238E27FC236}">
                <a16:creationId xmlns="" xmlns:a16="http://schemas.microsoft.com/office/drawing/2014/main" id="{592318F0-2F1C-44F5-A1EA-37D5C24D35C6}"/>
              </a:ext>
            </a:extLst>
          </p:cNvPr>
          <p:cNvSpPr>
            <a:spLocks noGrp="1"/>
          </p:cNvSpPr>
          <p:nvPr>
            <p:ph type="sldNum" sz="quarter" idx="2"/>
          </p:nvPr>
        </p:nvSpPr>
        <p:spPr/>
        <p:txBody>
          <a:bodyPr/>
          <a:lstStyle/>
          <a:p>
            <a:fld id="{86CB4B4D-7CA3-9044-876B-883B54F8677D}" type="slidenum">
              <a:rPr lang="el-GR" smtClean="0"/>
              <a:pPr/>
              <a:t>11</a:t>
            </a:fld>
            <a:endParaRPr lang="el-GR"/>
          </a:p>
        </p:txBody>
      </p:sp>
    </p:spTree>
    <p:extLst>
      <p:ext uri="{BB962C8B-B14F-4D97-AF65-F5344CB8AC3E}">
        <p14:creationId xmlns:p14="http://schemas.microsoft.com/office/powerpoint/2010/main" val="107794371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5474453E-0720-784D-8CED-4A9FB2B84622}"/>
              </a:ext>
            </a:extLst>
          </p:cNvPr>
          <p:cNvSpPr>
            <a:spLocks noGrp="1"/>
          </p:cNvSpPr>
          <p:nvPr>
            <p:ph type="body" sz="quarter" idx="10"/>
          </p:nvPr>
        </p:nvSpPr>
        <p:spPr/>
        <p:txBody>
          <a:bodyPr/>
          <a:lstStyle/>
          <a:p>
            <a:r>
              <a:rPr lang="el-GR" dirty="0"/>
              <a:t>ΟΦΕΛΗ</a:t>
            </a:r>
          </a:p>
        </p:txBody>
      </p:sp>
    </p:spTree>
    <p:extLst>
      <p:ext uri="{BB962C8B-B14F-4D97-AF65-F5344CB8AC3E}">
        <p14:creationId xmlns:p14="http://schemas.microsoft.com/office/powerpoint/2010/main" val="277712359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2BF25815-D3EE-4225-9EC2-0B839E4604AB}"/>
              </a:ext>
            </a:extLst>
          </p:cNvPr>
          <p:cNvSpPr>
            <a:spLocks noGrp="1"/>
          </p:cNvSpPr>
          <p:nvPr>
            <p:ph type="body" sz="quarter" idx="10"/>
          </p:nvPr>
        </p:nvSpPr>
        <p:spPr>
          <a:xfrm>
            <a:off x="914214" y="758952"/>
            <a:ext cx="8796714" cy="777999"/>
          </a:xfrm>
        </p:spPr>
        <p:txBody>
          <a:bodyPr/>
          <a:lstStyle/>
          <a:p>
            <a:r>
              <a:rPr lang="el-GR" sz="3200" dirty="0"/>
              <a:t>Η βελτίωση των εισοδημάτων (φορολογία και εισφορές)</a:t>
            </a:r>
          </a:p>
        </p:txBody>
      </p:sp>
      <p:graphicFrame>
        <p:nvGraphicFramePr>
          <p:cNvPr id="4" name="Πίνακας 3">
            <a:extLst>
              <a:ext uri="{FF2B5EF4-FFF2-40B4-BE49-F238E27FC236}">
                <a16:creationId xmlns="" xmlns:a16="http://schemas.microsoft.com/office/drawing/2014/main" id="{90E1BA4E-6D75-4B4D-B290-E262647319A2}"/>
              </a:ext>
            </a:extLst>
          </p:cNvPr>
          <p:cNvGraphicFramePr>
            <a:graphicFrameLocks noGrp="1"/>
          </p:cNvGraphicFramePr>
          <p:nvPr>
            <p:extLst>
              <p:ext uri="{D42A27DB-BD31-4B8C-83A1-F6EECF244321}">
                <p14:modId xmlns:p14="http://schemas.microsoft.com/office/powerpoint/2010/main" val="166955691"/>
              </p:ext>
            </p:extLst>
          </p:nvPr>
        </p:nvGraphicFramePr>
        <p:xfrm>
          <a:off x="1005235" y="1905251"/>
          <a:ext cx="10073389" cy="4467067"/>
        </p:xfrm>
        <a:graphic>
          <a:graphicData uri="http://schemas.openxmlformats.org/drawingml/2006/table">
            <a:tbl>
              <a:tblPr firstRow="1" firstCol="1" bandRow="1">
                <a:tableStyleId>{912C8C85-51F0-491E-9774-3900AFEF0FD7}</a:tableStyleId>
              </a:tblPr>
              <a:tblGrid>
                <a:gridCol w="1494340">
                  <a:extLst>
                    <a:ext uri="{9D8B030D-6E8A-4147-A177-3AD203B41FA5}">
                      <a16:colId xmlns="" xmlns:a16="http://schemas.microsoft.com/office/drawing/2014/main" val="548011265"/>
                    </a:ext>
                  </a:extLst>
                </a:gridCol>
                <a:gridCol w="2514268">
                  <a:extLst>
                    <a:ext uri="{9D8B030D-6E8A-4147-A177-3AD203B41FA5}">
                      <a16:colId xmlns="" xmlns:a16="http://schemas.microsoft.com/office/drawing/2014/main" val="1153012580"/>
                    </a:ext>
                  </a:extLst>
                </a:gridCol>
                <a:gridCol w="2696107">
                  <a:extLst>
                    <a:ext uri="{9D8B030D-6E8A-4147-A177-3AD203B41FA5}">
                      <a16:colId xmlns="" xmlns:a16="http://schemas.microsoft.com/office/drawing/2014/main" val="79906517"/>
                    </a:ext>
                  </a:extLst>
                </a:gridCol>
                <a:gridCol w="1691331">
                  <a:extLst>
                    <a:ext uri="{9D8B030D-6E8A-4147-A177-3AD203B41FA5}">
                      <a16:colId xmlns="" xmlns:a16="http://schemas.microsoft.com/office/drawing/2014/main" val="2406958763"/>
                    </a:ext>
                  </a:extLst>
                </a:gridCol>
                <a:gridCol w="1677343">
                  <a:extLst>
                    <a:ext uri="{9D8B030D-6E8A-4147-A177-3AD203B41FA5}">
                      <a16:colId xmlns="" xmlns:a16="http://schemas.microsoft.com/office/drawing/2014/main" val="3041632438"/>
                    </a:ext>
                  </a:extLst>
                </a:gridCol>
              </a:tblGrid>
              <a:tr h="1663271">
                <a:tc>
                  <a:txBody>
                    <a:bodyPr/>
                    <a:lstStyle/>
                    <a:p>
                      <a:pPr marL="0" indent="0">
                        <a:spcAft>
                          <a:spcPts val="400"/>
                        </a:spcAft>
                      </a:pPr>
                      <a:r>
                        <a:rPr lang="el-GR" sz="1800" b="1" dirty="0">
                          <a:effectLst/>
                        </a:rPr>
                        <a:t>Μηνιαίος μικτός μισθός </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b="1" dirty="0">
                          <a:effectLst/>
                        </a:rPr>
                        <a:t>Ετήσιο όφελος από μείωση ασφαλιστικών εισφορών</a:t>
                      </a:r>
                    </a:p>
                    <a:p>
                      <a:pPr indent="228600">
                        <a:spcAft>
                          <a:spcPts val="400"/>
                        </a:spcAft>
                      </a:pPr>
                      <a:r>
                        <a:rPr lang="el-GR" sz="1800" b="1" dirty="0">
                          <a:effectLst/>
                        </a:rPr>
                        <a:t>(-1,6%)</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b="1" dirty="0">
                          <a:effectLst/>
                        </a:rPr>
                        <a:t>Ετήσιο όφελος από φορολογικές ελαφρύνσεις </a:t>
                      </a:r>
                    </a:p>
                    <a:p>
                      <a:pPr marL="0" indent="0">
                        <a:spcAft>
                          <a:spcPts val="400"/>
                        </a:spcAft>
                      </a:pPr>
                      <a:r>
                        <a:rPr lang="el-GR" sz="1800" b="1" dirty="0">
                          <a:effectLst/>
                        </a:rPr>
                        <a:t>(αναστολή εισφοράς αλληλεγγύης και μείωση φορολογίας εισοδήματος)</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b="1" dirty="0">
                          <a:effectLst/>
                        </a:rPr>
                        <a:t>Συνολικό ετήσιο όφελος </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b="1" dirty="0">
                          <a:effectLst/>
                        </a:rPr>
                        <a:t>Ποσοστιαία αύξηση καθαρού μισθού</a:t>
                      </a:r>
                      <a:endParaRPr lang="el-GR" sz="18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extLst>
                  <a:ext uri="{0D108BD9-81ED-4DB2-BD59-A6C34878D82A}">
                    <a16:rowId xmlns="" xmlns:a16="http://schemas.microsoft.com/office/drawing/2014/main" val="2638459372"/>
                  </a:ext>
                </a:extLst>
              </a:tr>
              <a:tr h="700949">
                <a:tc>
                  <a:txBody>
                    <a:bodyPr/>
                    <a:lstStyle/>
                    <a:p>
                      <a:pPr marL="0" indent="0" algn="ctr">
                        <a:spcAft>
                          <a:spcPts val="400"/>
                        </a:spcAft>
                      </a:pPr>
                      <a:r>
                        <a:rPr lang="el-GR" sz="1800" dirty="0">
                          <a:effectLst/>
                        </a:rPr>
                        <a:t>700</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160</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160</a:t>
                      </a:r>
                    </a:p>
                    <a:p>
                      <a:pPr indent="228600" algn="ctr">
                        <a:spcAft>
                          <a:spcPts val="400"/>
                        </a:spcAft>
                      </a:pPr>
                      <a:r>
                        <a:rPr lang="en-US" sz="1800" dirty="0">
                          <a:effectLst/>
                        </a:rPr>
                        <a:t> </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1,9%</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150152"/>
                  </a:ext>
                </a:extLst>
              </a:tr>
              <a:tr h="700949">
                <a:tc>
                  <a:txBody>
                    <a:bodyPr/>
                    <a:lstStyle/>
                    <a:p>
                      <a:pPr marL="0" indent="0" algn="ctr">
                        <a:spcAft>
                          <a:spcPts val="400"/>
                        </a:spcAft>
                      </a:pPr>
                      <a:r>
                        <a:rPr lang="el-GR" sz="1800" dirty="0">
                          <a:effectLst/>
                        </a:rPr>
                        <a:t>1.000</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228</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126</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355</a:t>
                      </a:r>
                    </a:p>
                    <a:p>
                      <a:pPr indent="228600" algn="ctr">
                        <a:spcAft>
                          <a:spcPts val="400"/>
                        </a:spcAft>
                      </a:pPr>
                      <a:r>
                        <a:rPr lang="el-GR" sz="1800" dirty="0">
                          <a:effectLst/>
                        </a:rPr>
                        <a:t> </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3,2%</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313232605"/>
                  </a:ext>
                </a:extLst>
              </a:tr>
              <a:tr h="700949">
                <a:tc>
                  <a:txBody>
                    <a:bodyPr/>
                    <a:lstStyle/>
                    <a:p>
                      <a:pPr marL="0" indent="0" algn="ctr">
                        <a:spcAft>
                          <a:spcPts val="400"/>
                        </a:spcAft>
                      </a:pPr>
                      <a:r>
                        <a:rPr lang="el-GR" sz="1800" dirty="0">
                          <a:effectLst/>
                        </a:rPr>
                        <a:t>1.200</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274</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115</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389</a:t>
                      </a:r>
                    </a:p>
                    <a:p>
                      <a:pPr indent="228600" algn="ctr">
                        <a:spcAft>
                          <a:spcPts val="400"/>
                        </a:spcAft>
                      </a:pPr>
                      <a:r>
                        <a:rPr lang="el-GR" sz="1800" dirty="0">
                          <a:effectLst/>
                        </a:rPr>
                        <a:t> </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57173962"/>
                  </a:ext>
                </a:extLst>
              </a:tr>
              <a:tr h="700949">
                <a:tc>
                  <a:txBody>
                    <a:bodyPr/>
                    <a:lstStyle/>
                    <a:p>
                      <a:pPr marL="0" indent="0" algn="ctr">
                        <a:spcAft>
                          <a:spcPts val="400"/>
                        </a:spcAft>
                      </a:pPr>
                      <a:r>
                        <a:rPr lang="el-GR" sz="1800" dirty="0">
                          <a:effectLst/>
                        </a:rPr>
                        <a:t>2.000</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456</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235</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691</a:t>
                      </a:r>
                    </a:p>
                    <a:p>
                      <a:pPr indent="228600" algn="ctr">
                        <a:spcAft>
                          <a:spcPts val="400"/>
                        </a:spcAft>
                      </a:pPr>
                      <a:r>
                        <a:rPr lang="el-GR" sz="1800" dirty="0">
                          <a:effectLst/>
                        </a:rPr>
                        <a:t> </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3,5%</a:t>
                      </a:r>
                      <a:endParaRPr lang="el-GR"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55315904"/>
                  </a:ext>
                </a:extLst>
              </a:tr>
            </a:tbl>
          </a:graphicData>
        </a:graphic>
      </p:graphicFrame>
      <p:sp>
        <p:nvSpPr>
          <p:cNvPr id="3" name="Θέση αριθμού διαφάνειας 2">
            <a:extLst>
              <a:ext uri="{FF2B5EF4-FFF2-40B4-BE49-F238E27FC236}">
                <a16:creationId xmlns="" xmlns:a16="http://schemas.microsoft.com/office/drawing/2014/main" id="{E6D974E3-F34B-489F-8DEE-CB894D58E22B}"/>
              </a:ext>
            </a:extLst>
          </p:cNvPr>
          <p:cNvSpPr>
            <a:spLocks noGrp="1"/>
          </p:cNvSpPr>
          <p:nvPr>
            <p:ph type="sldNum" sz="quarter" idx="2"/>
          </p:nvPr>
        </p:nvSpPr>
        <p:spPr/>
        <p:txBody>
          <a:bodyPr/>
          <a:lstStyle/>
          <a:p>
            <a:fld id="{86CB4B4D-7CA3-9044-876B-883B54F8677D}" type="slidenum">
              <a:rPr lang="el-GR" smtClean="0"/>
              <a:pPr/>
              <a:t>13</a:t>
            </a:fld>
            <a:endParaRPr lang="el-GR"/>
          </a:p>
        </p:txBody>
      </p:sp>
    </p:spTree>
    <p:extLst>
      <p:ext uri="{BB962C8B-B14F-4D97-AF65-F5344CB8AC3E}">
        <p14:creationId xmlns:p14="http://schemas.microsoft.com/office/powerpoint/2010/main" val="380835123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2BF25815-D3EE-4225-9EC2-0B839E4604AB}"/>
              </a:ext>
            </a:extLst>
          </p:cNvPr>
          <p:cNvSpPr>
            <a:spLocks noGrp="1"/>
          </p:cNvSpPr>
          <p:nvPr>
            <p:ph type="body" sz="quarter" idx="10"/>
          </p:nvPr>
        </p:nvSpPr>
        <p:spPr>
          <a:xfrm>
            <a:off x="914214" y="795528"/>
            <a:ext cx="8909050" cy="741423"/>
          </a:xfrm>
        </p:spPr>
        <p:txBody>
          <a:bodyPr/>
          <a:lstStyle/>
          <a:p>
            <a:r>
              <a:rPr lang="el-GR" sz="3200" dirty="0"/>
              <a:t>Η βελτίωση των εισοδημάτων (κατώτατος μισθός)</a:t>
            </a:r>
          </a:p>
        </p:txBody>
      </p:sp>
      <p:graphicFrame>
        <p:nvGraphicFramePr>
          <p:cNvPr id="3" name="Πίνακας 2">
            <a:extLst>
              <a:ext uri="{FF2B5EF4-FFF2-40B4-BE49-F238E27FC236}">
                <a16:creationId xmlns="" xmlns:a16="http://schemas.microsoft.com/office/drawing/2014/main" id="{4BCECA60-111A-4995-A266-AA0CB80EAA2B}"/>
              </a:ext>
            </a:extLst>
          </p:cNvPr>
          <p:cNvGraphicFramePr>
            <a:graphicFrameLocks noGrp="1"/>
          </p:cNvGraphicFramePr>
          <p:nvPr>
            <p:extLst>
              <p:ext uri="{D42A27DB-BD31-4B8C-83A1-F6EECF244321}">
                <p14:modId xmlns:p14="http://schemas.microsoft.com/office/powerpoint/2010/main" val="2159116171"/>
              </p:ext>
            </p:extLst>
          </p:nvPr>
        </p:nvGraphicFramePr>
        <p:xfrm>
          <a:off x="914213" y="1949171"/>
          <a:ext cx="10178507" cy="4407106"/>
        </p:xfrm>
        <a:graphic>
          <a:graphicData uri="http://schemas.openxmlformats.org/drawingml/2006/table">
            <a:tbl>
              <a:tblPr firstRow="1" firstCol="1" bandRow="1">
                <a:tableStyleId>{912C8C85-51F0-491E-9774-3900AFEF0FD7}</a:tableStyleId>
              </a:tblPr>
              <a:tblGrid>
                <a:gridCol w="1725773">
                  <a:extLst>
                    <a:ext uri="{9D8B030D-6E8A-4147-A177-3AD203B41FA5}">
                      <a16:colId xmlns="" xmlns:a16="http://schemas.microsoft.com/office/drawing/2014/main" val="1459816974"/>
                    </a:ext>
                  </a:extLst>
                </a:gridCol>
                <a:gridCol w="1582205">
                  <a:extLst>
                    <a:ext uri="{9D8B030D-6E8A-4147-A177-3AD203B41FA5}">
                      <a16:colId xmlns="" xmlns:a16="http://schemas.microsoft.com/office/drawing/2014/main" val="46668538"/>
                    </a:ext>
                  </a:extLst>
                </a:gridCol>
                <a:gridCol w="1878221">
                  <a:extLst>
                    <a:ext uri="{9D8B030D-6E8A-4147-A177-3AD203B41FA5}">
                      <a16:colId xmlns="" xmlns:a16="http://schemas.microsoft.com/office/drawing/2014/main" val="2294488539"/>
                    </a:ext>
                  </a:extLst>
                </a:gridCol>
                <a:gridCol w="1827898">
                  <a:extLst>
                    <a:ext uri="{9D8B030D-6E8A-4147-A177-3AD203B41FA5}">
                      <a16:colId xmlns="" xmlns:a16="http://schemas.microsoft.com/office/drawing/2014/main" val="4049860103"/>
                    </a:ext>
                  </a:extLst>
                </a:gridCol>
                <a:gridCol w="1582205">
                  <a:extLst>
                    <a:ext uri="{9D8B030D-6E8A-4147-A177-3AD203B41FA5}">
                      <a16:colId xmlns="" xmlns:a16="http://schemas.microsoft.com/office/drawing/2014/main" val="589711251"/>
                    </a:ext>
                  </a:extLst>
                </a:gridCol>
                <a:gridCol w="1582205">
                  <a:extLst>
                    <a:ext uri="{9D8B030D-6E8A-4147-A177-3AD203B41FA5}">
                      <a16:colId xmlns="" xmlns:a16="http://schemas.microsoft.com/office/drawing/2014/main" val="1595109187"/>
                    </a:ext>
                  </a:extLst>
                </a:gridCol>
              </a:tblGrid>
              <a:tr h="1698014">
                <a:tc>
                  <a:txBody>
                    <a:bodyPr/>
                    <a:lstStyle/>
                    <a:p>
                      <a:pPr marL="0" indent="0">
                        <a:spcAft>
                          <a:spcPts val="400"/>
                        </a:spcAft>
                      </a:pPr>
                      <a:r>
                        <a:rPr lang="el-GR" sz="1800" dirty="0">
                          <a:effectLst/>
                        </a:rPr>
                        <a:t>Μικτός μισθός από 1/1/2022</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dirty="0">
                          <a:effectLst/>
                        </a:rPr>
                        <a:t>Ετήσιο όφελος από αύξηση κατώτατου μισθού </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dirty="0">
                          <a:effectLst/>
                        </a:rPr>
                        <a:t>Ετήσιο όφελος από μείωση ασφαλιστικών εισφορών</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dirty="0">
                          <a:effectLst/>
                        </a:rPr>
                        <a:t>Ετήσιο όφελος από φορολογικές ελαφρύνσεις </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dirty="0">
                          <a:effectLst/>
                        </a:rPr>
                        <a:t>Συνολικό ετήσιο όφελος </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tc>
                  <a:txBody>
                    <a:bodyPr/>
                    <a:lstStyle/>
                    <a:p>
                      <a:pPr marL="0" indent="0">
                        <a:spcAft>
                          <a:spcPts val="400"/>
                        </a:spcAft>
                      </a:pPr>
                      <a:r>
                        <a:rPr lang="el-GR" sz="1800" dirty="0">
                          <a:effectLst/>
                        </a:rPr>
                        <a:t>Ποσοστιαία αύξηση καθαρού μισθού</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43873"/>
                    </a:solidFill>
                  </a:tcPr>
                </a:tc>
                <a:extLst>
                  <a:ext uri="{0D108BD9-81ED-4DB2-BD59-A6C34878D82A}">
                    <a16:rowId xmlns="" xmlns:a16="http://schemas.microsoft.com/office/drawing/2014/main" val="2414539223"/>
                  </a:ext>
                </a:extLst>
              </a:tr>
              <a:tr h="677273">
                <a:tc>
                  <a:txBody>
                    <a:bodyPr/>
                    <a:lstStyle/>
                    <a:p>
                      <a:pPr marL="0" indent="0" algn="ctr">
                        <a:spcAft>
                          <a:spcPts val="400"/>
                        </a:spcAft>
                      </a:pPr>
                      <a:r>
                        <a:rPr lang="el-GR" sz="1800" dirty="0">
                          <a:effectLst/>
                        </a:rPr>
                        <a:t>663,0</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182</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123</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305</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3,97%</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39428207"/>
                  </a:ext>
                </a:extLst>
              </a:tr>
              <a:tr h="677273">
                <a:tc>
                  <a:txBody>
                    <a:bodyPr/>
                    <a:lstStyle/>
                    <a:p>
                      <a:pPr marL="0" indent="0" algn="ctr">
                        <a:spcAft>
                          <a:spcPts val="400"/>
                        </a:spcAft>
                      </a:pPr>
                      <a:r>
                        <a:rPr lang="el-GR" sz="1800" dirty="0">
                          <a:effectLst/>
                        </a:rPr>
                        <a:t>729,3</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200,2</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135</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-12,2</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323</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3,8%</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81862713"/>
                  </a:ext>
                </a:extLst>
              </a:tr>
              <a:tr h="677273">
                <a:tc>
                  <a:txBody>
                    <a:bodyPr/>
                    <a:lstStyle/>
                    <a:p>
                      <a:pPr marL="0" indent="0" algn="ctr">
                        <a:spcAft>
                          <a:spcPts val="400"/>
                        </a:spcAft>
                      </a:pPr>
                      <a:r>
                        <a:rPr lang="el-GR" sz="1800" dirty="0">
                          <a:effectLst/>
                        </a:rPr>
                        <a:t>795,6</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218,4</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147</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40,1</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405,5</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4,5%</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965052"/>
                  </a:ext>
                </a:extLst>
              </a:tr>
              <a:tr h="677273">
                <a:tc>
                  <a:txBody>
                    <a:bodyPr/>
                    <a:lstStyle/>
                    <a:p>
                      <a:pPr marL="0" indent="0" algn="ctr">
                        <a:spcAft>
                          <a:spcPts val="400"/>
                        </a:spcAft>
                      </a:pPr>
                      <a:r>
                        <a:rPr lang="el-GR" sz="1800" dirty="0">
                          <a:effectLst/>
                        </a:rPr>
                        <a:t>861,9</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236,6</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159</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138</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533,6</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spcAft>
                          <a:spcPts val="400"/>
                        </a:spcAft>
                      </a:pPr>
                      <a:r>
                        <a:rPr lang="el-GR" sz="1800" dirty="0">
                          <a:effectLst/>
                        </a:rPr>
                        <a:t>5,5%</a:t>
                      </a:r>
                      <a:endParaRPr lang="el-G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4315041"/>
                  </a:ext>
                </a:extLst>
              </a:tr>
            </a:tbl>
          </a:graphicData>
        </a:graphic>
      </p:graphicFrame>
      <p:sp>
        <p:nvSpPr>
          <p:cNvPr id="4" name="Θέση αριθμού διαφάνειας 3">
            <a:extLst>
              <a:ext uri="{FF2B5EF4-FFF2-40B4-BE49-F238E27FC236}">
                <a16:creationId xmlns="" xmlns:a16="http://schemas.microsoft.com/office/drawing/2014/main" id="{1CC24D75-F409-45BB-A224-F3B676803A5E}"/>
              </a:ext>
            </a:extLst>
          </p:cNvPr>
          <p:cNvSpPr>
            <a:spLocks noGrp="1"/>
          </p:cNvSpPr>
          <p:nvPr>
            <p:ph type="sldNum" sz="quarter" idx="2"/>
          </p:nvPr>
        </p:nvSpPr>
        <p:spPr/>
        <p:txBody>
          <a:bodyPr/>
          <a:lstStyle/>
          <a:p>
            <a:fld id="{86CB4B4D-7CA3-9044-876B-883B54F8677D}" type="slidenum">
              <a:rPr lang="el-GR" smtClean="0"/>
              <a:pPr/>
              <a:t>14</a:t>
            </a:fld>
            <a:endParaRPr lang="el-GR"/>
          </a:p>
        </p:txBody>
      </p:sp>
    </p:spTree>
    <p:extLst>
      <p:ext uri="{BB962C8B-B14F-4D97-AF65-F5344CB8AC3E}">
        <p14:creationId xmlns:p14="http://schemas.microsoft.com/office/powerpoint/2010/main" val="203481656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2BF25815-D3EE-4225-9EC2-0B839E4604AB}"/>
              </a:ext>
            </a:extLst>
          </p:cNvPr>
          <p:cNvSpPr>
            <a:spLocks noGrp="1"/>
          </p:cNvSpPr>
          <p:nvPr>
            <p:ph type="body" sz="quarter" idx="10"/>
          </p:nvPr>
        </p:nvSpPr>
        <p:spPr>
          <a:xfrm>
            <a:off x="914214" y="871661"/>
            <a:ext cx="8909050" cy="592138"/>
          </a:xfrm>
        </p:spPr>
        <p:txBody>
          <a:bodyPr/>
          <a:lstStyle/>
          <a:p>
            <a:r>
              <a:rPr lang="el-GR" dirty="0"/>
              <a:t>Η μείωση της ανεργίας </a:t>
            </a:r>
          </a:p>
        </p:txBody>
      </p:sp>
      <p:graphicFrame>
        <p:nvGraphicFramePr>
          <p:cNvPr id="4" name="Γράφημα 3">
            <a:extLst>
              <a:ext uri="{FF2B5EF4-FFF2-40B4-BE49-F238E27FC236}">
                <a16:creationId xmlns="" xmlns:a16="http://schemas.microsoft.com/office/drawing/2014/main" id="{FB77F975-D712-F34F-89CB-42627217E113}"/>
              </a:ext>
            </a:extLst>
          </p:cNvPr>
          <p:cNvGraphicFramePr/>
          <p:nvPr>
            <p:extLst>
              <p:ext uri="{D42A27DB-BD31-4B8C-83A1-F6EECF244321}">
                <p14:modId xmlns:p14="http://schemas.microsoft.com/office/powerpoint/2010/main" val="3911602429"/>
              </p:ext>
            </p:extLst>
          </p:nvPr>
        </p:nvGraphicFramePr>
        <p:xfrm>
          <a:off x="1049311" y="1600200"/>
          <a:ext cx="9743607" cy="4873751"/>
        </p:xfrm>
        <a:graphic>
          <a:graphicData uri="http://schemas.openxmlformats.org/drawingml/2006/chart">
            <c:chart xmlns:c="http://schemas.openxmlformats.org/drawingml/2006/chart" xmlns:r="http://schemas.openxmlformats.org/officeDocument/2006/relationships" r:id="rId2"/>
          </a:graphicData>
        </a:graphic>
      </p:graphicFrame>
      <p:sp>
        <p:nvSpPr>
          <p:cNvPr id="3" name="Θέση αριθμού διαφάνειας 2">
            <a:extLst>
              <a:ext uri="{FF2B5EF4-FFF2-40B4-BE49-F238E27FC236}">
                <a16:creationId xmlns="" xmlns:a16="http://schemas.microsoft.com/office/drawing/2014/main" id="{7C74956D-ECB3-449E-9EA3-76DEEB3E3807}"/>
              </a:ext>
            </a:extLst>
          </p:cNvPr>
          <p:cNvSpPr>
            <a:spLocks noGrp="1"/>
          </p:cNvSpPr>
          <p:nvPr>
            <p:ph type="sldNum" sz="quarter" idx="2"/>
          </p:nvPr>
        </p:nvSpPr>
        <p:spPr/>
        <p:txBody>
          <a:bodyPr/>
          <a:lstStyle/>
          <a:p>
            <a:fld id="{86CB4B4D-7CA3-9044-876B-883B54F8677D}" type="slidenum">
              <a:rPr lang="el-GR" smtClean="0"/>
              <a:pPr/>
              <a:t>15</a:t>
            </a:fld>
            <a:endParaRPr lang="el-GR"/>
          </a:p>
        </p:txBody>
      </p:sp>
    </p:spTree>
    <p:extLst>
      <p:ext uri="{BB962C8B-B14F-4D97-AF65-F5344CB8AC3E}">
        <p14:creationId xmlns:p14="http://schemas.microsoft.com/office/powerpoint/2010/main" val="401182732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2BF25815-D3EE-4225-9EC2-0B839E4604AB}"/>
              </a:ext>
            </a:extLst>
          </p:cNvPr>
          <p:cNvSpPr>
            <a:spLocks noGrp="1"/>
          </p:cNvSpPr>
          <p:nvPr>
            <p:ph type="body" sz="quarter" idx="10"/>
          </p:nvPr>
        </p:nvSpPr>
        <p:spPr>
          <a:xfrm>
            <a:off x="914214" y="944813"/>
            <a:ext cx="8909050" cy="592138"/>
          </a:xfrm>
        </p:spPr>
        <p:txBody>
          <a:bodyPr/>
          <a:lstStyle/>
          <a:p>
            <a:r>
              <a:rPr lang="el-GR" dirty="0"/>
              <a:t>Η μείωση της ανεργίας </a:t>
            </a:r>
          </a:p>
        </p:txBody>
      </p:sp>
      <p:pic>
        <p:nvPicPr>
          <p:cNvPr id="5" name="Εικόνα 4">
            <a:extLst>
              <a:ext uri="{FF2B5EF4-FFF2-40B4-BE49-F238E27FC236}">
                <a16:creationId xmlns="" xmlns:a16="http://schemas.microsoft.com/office/drawing/2014/main" id="{0B3E296B-B69A-4533-AFDE-1F4A541DC23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558977" y="1798820"/>
            <a:ext cx="8619344" cy="4542020"/>
          </a:xfrm>
          <a:prstGeom prst="rect">
            <a:avLst/>
          </a:prstGeom>
        </p:spPr>
      </p:pic>
      <p:sp>
        <p:nvSpPr>
          <p:cNvPr id="3" name="Θέση αριθμού διαφάνειας 2">
            <a:extLst>
              <a:ext uri="{FF2B5EF4-FFF2-40B4-BE49-F238E27FC236}">
                <a16:creationId xmlns="" xmlns:a16="http://schemas.microsoft.com/office/drawing/2014/main" id="{E47876BB-4F7D-4AD0-A4F8-534A73E890FD}"/>
              </a:ext>
            </a:extLst>
          </p:cNvPr>
          <p:cNvSpPr>
            <a:spLocks noGrp="1"/>
          </p:cNvSpPr>
          <p:nvPr>
            <p:ph type="sldNum" sz="quarter" idx="2"/>
          </p:nvPr>
        </p:nvSpPr>
        <p:spPr/>
        <p:txBody>
          <a:bodyPr/>
          <a:lstStyle/>
          <a:p>
            <a:fld id="{86CB4B4D-7CA3-9044-876B-883B54F8677D}" type="slidenum">
              <a:rPr lang="el-GR" smtClean="0"/>
              <a:pPr/>
              <a:t>16</a:t>
            </a:fld>
            <a:endParaRPr lang="el-GR"/>
          </a:p>
        </p:txBody>
      </p:sp>
    </p:spTree>
    <p:extLst>
      <p:ext uri="{BB962C8B-B14F-4D97-AF65-F5344CB8AC3E}">
        <p14:creationId xmlns:p14="http://schemas.microsoft.com/office/powerpoint/2010/main" val="346591240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2BF25815-D3EE-4225-9EC2-0B839E4604AB}"/>
              </a:ext>
            </a:extLst>
          </p:cNvPr>
          <p:cNvSpPr>
            <a:spLocks noGrp="1"/>
          </p:cNvSpPr>
          <p:nvPr>
            <p:ph type="body" sz="quarter" idx="10"/>
          </p:nvPr>
        </p:nvSpPr>
        <p:spPr>
          <a:xfrm>
            <a:off x="914214" y="786384"/>
            <a:ext cx="8909050" cy="750567"/>
          </a:xfrm>
        </p:spPr>
        <p:txBody>
          <a:bodyPr/>
          <a:lstStyle/>
          <a:p>
            <a:r>
              <a:rPr lang="el-GR" sz="2200" dirty="0"/>
              <a:t>Το ποσοστό της ανεργίας είναι στο χαμηλότερο επίπεδο από τον Οκτώβριο του 2010</a:t>
            </a:r>
          </a:p>
        </p:txBody>
      </p:sp>
      <p:pic>
        <p:nvPicPr>
          <p:cNvPr id="4" name="Εικόνα 3">
            <a:extLst>
              <a:ext uri="{FF2B5EF4-FFF2-40B4-BE49-F238E27FC236}">
                <a16:creationId xmlns="" xmlns:a16="http://schemas.microsoft.com/office/drawing/2014/main" id="{73A0E420-4DF9-42B8-9500-E70E22BFA45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14214" y="1693889"/>
            <a:ext cx="10103557" cy="4766871"/>
          </a:xfrm>
          <a:prstGeom prst="rect">
            <a:avLst/>
          </a:prstGeom>
        </p:spPr>
      </p:pic>
      <p:sp>
        <p:nvSpPr>
          <p:cNvPr id="3" name="Θέση αριθμού διαφάνειας 2">
            <a:extLst>
              <a:ext uri="{FF2B5EF4-FFF2-40B4-BE49-F238E27FC236}">
                <a16:creationId xmlns="" xmlns:a16="http://schemas.microsoft.com/office/drawing/2014/main" id="{A84A7101-C739-4271-B3EC-BEE85CA6E3CF}"/>
              </a:ext>
            </a:extLst>
          </p:cNvPr>
          <p:cNvSpPr>
            <a:spLocks noGrp="1"/>
          </p:cNvSpPr>
          <p:nvPr>
            <p:ph type="sldNum" sz="quarter" idx="2"/>
          </p:nvPr>
        </p:nvSpPr>
        <p:spPr/>
        <p:txBody>
          <a:bodyPr/>
          <a:lstStyle/>
          <a:p>
            <a:fld id="{86CB4B4D-7CA3-9044-876B-883B54F8677D}" type="slidenum">
              <a:rPr lang="el-GR" smtClean="0"/>
              <a:pPr/>
              <a:t>17</a:t>
            </a:fld>
            <a:endParaRPr lang="el-GR"/>
          </a:p>
        </p:txBody>
      </p:sp>
    </p:spTree>
    <p:extLst>
      <p:ext uri="{BB962C8B-B14F-4D97-AF65-F5344CB8AC3E}">
        <p14:creationId xmlns:p14="http://schemas.microsoft.com/office/powerpoint/2010/main" val="219232037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B3E0FB84-905C-BD4C-AF2E-7151D6432C95}"/>
              </a:ext>
            </a:extLst>
          </p:cNvPr>
          <p:cNvSpPr>
            <a:spLocks noGrp="1"/>
          </p:cNvSpPr>
          <p:nvPr>
            <p:ph type="body" sz="quarter" idx="10"/>
          </p:nvPr>
        </p:nvSpPr>
        <p:spPr/>
        <p:txBody>
          <a:bodyPr/>
          <a:lstStyle/>
          <a:p>
            <a:r>
              <a:rPr lang="el-GR" dirty="0"/>
              <a:t>Ευχαριστούμε</a:t>
            </a:r>
          </a:p>
        </p:txBody>
      </p:sp>
    </p:spTree>
    <p:extLst>
      <p:ext uri="{BB962C8B-B14F-4D97-AF65-F5344CB8AC3E}">
        <p14:creationId xmlns:p14="http://schemas.microsoft.com/office/powerpoint/2010/main" val="421920882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a:extLst>
              <a:ext uri="{FF2B5EF4-FFF2-40B4-BE49-F238E27FC236}">
                <a16:creationId xmlns="" xmlns:a16="http://schemas.microsoft.com/office/drawing/2014/main" id="{6315206D-CB12-8F4E-99CE-63D7668E0DAA}"/>
              </a:ext>
            </a:extLst>
          </p:cNvPr>
          <p:cNvSpPr>
            <a:spLocks noGrp="1"/>
          </p:cNvSpPr>
          <p:nvPr>
            <p:ph type="body" sz="quarter" idx="10"/>
          </p:nvPr>
        </p:nvSpPr>
        <p:spPr>
          <a:xfrm>
            <a:off x="914214" y="1259609"/>
            <a:ext cx="8909050" cy="592138"/>
          </a:xfrm>
        </p:spPr>
        <p:txBody>
          <a:bodyPr/>
          <a:lstStyle/>
          <a:p>
            <a:r>
              <a:rPr lang="el-GR" dirty="0"/>
              <a:t>Κεντρικές προτεραιότητες </a:t>
            </a:r>
          </a:p>
        </p:txBody>
      </p:sp>
      <p:sp>
        <p:nvSpPr>
          <p:cNvPr id="5" name="Θέση κειμένου 4">
            <a:extLst>
              <a:ext uri="{FF2B5EF4-FFF2-40B4-BE49-F238E27FC236}">
                <a16:creationId xmlns="" xmlns:a16="http://schemas.microsoft.com/office/drawing/2014/main" id="{1D996B1B-42F4-1B47-AB2E-05F4713690B8}"/>
              </a:ext>
            </a:extLst>
          </p:cNvPr>
          <p:cNvSpPr>
            <a:spLocks noGrp="1"/>
          </p:cNvSpPr>
          <p:nvPr>
            <p:ph type="body" sz="quarter" idx="11"/>
          </p:nvPr>
        </p:nvSpPr>
        <p:spPr>
          <a:xfrm>
            <a:off x="901700" y="2278505"/>
            <a:ext cx="10306050" cy="3839720"/>
          </a:xfrm>
        </p:spPr>
        <p:txBody>
          <a:bodyPr/>
          <a:lstStyle/>
          <a:p>
            <a:pPr marL="317500" lvl="1" indent="0">
              <a:spcBef>
                <a:spcPts val="1200"/>
              </a:spcBef>
              <a:buNone/>
            </a:pPr>
            <a:r>
              <a:rPr lang="el-GR" sz="2000" dirty="0">
                <a:latin typeface="Calibri" panose="020F0502020204030204" pitchFamily="34" charset="0"/>
                <a:cs typeface="Calibri" panose="020F0502020204030204" pitchFamily="34" charset="0"/>
              </a:rPr>
              <a:t>Ενίσχυση απασχόλησης, ιδιαίτερα των νέων</a:t>
            </a:r>
          </a:p>
          <a:p>
            <a:pPr marL="317500" lvl="1" indent="0">
              <a:spcBef>
                <a:spcPts val="1200"/>
              </a:spcBef>
              <a:buNone/>
            </a:pPr>
            <a:r>
              <a:rPr lang="el-GR" sz="2000" dirty="0">
                <a:latin typeface="Calibri" panose="020F0502020204030204" pitchFamily="34" charset="0"/>
                <a:cs typeface="Calibri" panose="020F0502020204030204" pitchFamily="34" charset="0"/>
              </a:rPr>
              <a:t>Μείωση επιβαρύνσεων στην εργασία </a:t>
            </a:r>
          </a:p>
          <a:p>
            <a:pPr marL="317500" lvl="1" indent="0">
              <a:spcBef>
                <a:spcPts val="1200"/>
              </a:spcBef>
              <a:buNone/>
            </a:pPr>
            <a:r>
              <a:rPr lang="el-GR" sz="2000" dirty="0">
                <a:latin typeface="Calibri" panose="020F0502020204030204" pitchFamily="34" charset="0"/>
                <a:cs typeface="Calibri" panose="020F0502020204030204" pitchFamily="34" charset="0"/>
              </a:rPr>
              <a:t>Βελτίωση του πραγματικού εισοδήματος των εργαζομένων</a:t>
            </a:r>
          </a:p>
          <a:p>
            <a:endParaRPr lang="el-GR" sz="2000" u="sng" dirty="0"/>
          </a:p>
          <a:p>
            <a:r>
              <a:rPr lang="el-GR" sz="2000" u="sng" dirty="0"/>
              <a:t>Εν μέσω πανδημίας:</a:t>
            </a:r>
          </a:p>
          <a:p>
            <a:pPr marL="317500" lvl="1" indent="0">
              <a:spcBef>
                <a:spcPts val="1200"/>
              </a:spcBef>
              <a:buNone/>
            </a:pPr>
            <a:r>
              <a:rPr lang="el-GR" sz="2000" dirty="0">
                <a:latin typeface="Calibri" panose="020F0502020204030204" pitchFamily="34" charset="0"/>
                <a:cs typeface="Calibri" panose="020F0502020204030204" pitchFamily="34" charset="0"/>
              </a:rPr>
              <a:t>Διατηρήθηκαν οι θέσεις εργασίας</a:t>
            </a:r>
          </a:p>
          <a:p>
            <a:pPr marL="317500" lvl="1" indent="0">
              <a:spcBef>
                <a:spcPts val="1200"/>
              </a:spcBef>
              <a:buNone/>
            </a:pPr>
            <a:r>
              <a:rPr lang="el-GR" sz="2000" dirty="0">
                <a:latin typeface="Calibri" panose="020F0502020204030204" pitchFamily="34" charset="0"/>
                <a:cs typeface="Calibri" panose="020F0502020204030204" pitchFamily="34" charset="0"/>
              </a:rPr>
              <a:t>Η ανεργία έπεσε στο 14,2%, ποσοστό που σύμφωνα με την ΕΛΣΤΑΤ είναι το χαμηλότερο από τον Οκτώβριο του 2010</a:t>
            </a:r>
            <a:endParaRPr lang="en" sz="2000" dirty="0">
              <a:latin typeface="Calibri" panose="020F0502020204030204" pitchFamily="34" charset="0"/>
              <a:cs typeface="Calibri" panose="020F0502020204030204" pitchFamily="34" charset="0"/>
            </a:endParaRPr>
          </a:p>
        </p:txBody>
      </p:sp>
      <p:sp>
        <p:nvSpPr>
          <p:cNvPr id="2" name="Βέλος: Δεξιό 1">
            <a:extLst>
              <a:ext uri="{FF2B5EF4-FFF2-40B4-BE49-F238E27FC236}">
                <a16:creationId xmlns="" xmlns:a16="http://schemas.microsoft.com/office/drawing/2014/main" id="{B88E0579-6956-47A4-A071-7CDF708ABA35}"/>
              </a:ext>
            </a:extLst>
          </p:cNvPr>
          <p:cNvSpPr/>
          <p:nvPr/>
        </p:nvSpPr>
        <p:spPr>
          <a:xfrm>
            <a:off x="928502" y="2386951"/>
            <a:ext cx="300224" cy="214312"/>
          </a:xfrm>
          <a:prstGeom prst="rightArrow">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6" name="Βέλος: Δεξιό 5">
            <a:extLst>
              <a:ext uri="{FF2B5EF4-FFF2-40B4-BE49-F238E27FC236}">
                <a16:creationId xmlns="" xmlns:a16="http://schemas.microsoft.com/office/drawing/2014/main" id="{88A3227C-9888-44FC-9F46-2EA72FD56EA0}"/>
              </a:ext>
            </a:extLst>
          </p:cNvPr>
          <p:cNvSpPr/>
          <p:nvPr/>
        </p:nvSpPr>
        <p:spPr>
          <a:xfrm>
            <a:off x="928502" y="2828459"/>
            <a:ext cx="300224" cy="214312"/>
          </a:xfrm>
          <a:prstGeom prst="rightArrow">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7" name="Βέλος: Δεξιό 6">
            <a:extLst>
              <a:ext uri="{FF2B5EF4-FFF2-40B4-BE49-F238E27FC236}">
                <a16:creationId xmlns="" xmlns:a16="http://schemas.microsoft.com/office/drawing/2014/main" id="{082A2B1A-BD68-4730-B5BC-C5708A86F356}"/>
              </a:ext>
            </a:extLst>
          </p:cNvPr>
          <p:cNvSpPr/>
          <p:nvPr/>
        </p:nvSpPr>
        <p:spPr>
          <a:xfrm>
            <a:off x="928502" y="3267371"/>
            <a:ext cx="300224" cy="214312"/>
          </a:xfrm>
          <a:prstGeom prst="rightArrow">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8" name="Βέλος: Δεξιό 7">
            <a:extLst>
              <a:ext uri="{FF2B5EF4-FFF2-40B4-BE49-F238E27FC236}">
                <a16:creationId xmlns="" xmlns:a16="http://schemas.microsoft.com/office/drawing/2014/main" id="{2435CA62-73BF-4404-9627-678F15F5FC38}"/>
              </a:ext>
            </a:extLst>
          </p:cNvPr>
          <p:cNvSpPr/>
          <p:nvPr/>
        </p:nvSpPr>
        <p:spPr>
          <a:xfrm>
            <a:off x="928502" y="4653961"/>
            <a:ext cx="300224" cy="214312"/>
          </a:xfrm>
          <a:prstGeom prst="rightArrow">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9" name="Βέλος: Δεξιό 8">
            <a:extLst>
              <a:ext uri="{FF2B5EF4-FFF2-40B4-BE49-F238E27FC236}">
                <a16:creationId xmlns="" xmlns:a16="http://schemas.microsoft.com/office/drawing/2014/main" id="{B8A596FB-B39D-4163-9607-C2019A36DC07}"/>
              </a:ext>
            </a:extLst>
          </p:cNvPr>
          <p:cNvSpPr/>
          <p:nvPr/>
        </p:nvSpPr>
        <p:spPr>
          <a:xfrm>
            <a:off x="934598" y="5135545"/>
            <a:ext cx="300224" cy="214312"/>
          </a:xfrm>
          <a:prstGeom prst="rightArrow">
            <a:avLst/>
          </a:prstGeom>
          <a:solidFill>
            <a:srgbClr val="26BBE3"/>
          </a:solid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l-GR" sz="3200" b="0" i="0" u="none" strike="noStrike" cap="none" spc="0" normalizeH="0" baseline="0">
              <a:ln>
                <a:noFill/>
              </a:ln>
              <a:solidFill>
                <a:srgbClr val="FFFFFF"/>
              </a:solidFill>
              <a:effectLst/>
              <a:uFillTx/>
              <a:latin typeface="+mn-lt"/>
              <a:ea typeface="+mn-ea"/>
              <a:cs typeface="+mn-cs"/>
              <a:sym typeface="Helvetica Light"/>
            </a:endParaRPr>
          </a:p>
        </p:txBody>
      </p:sp>
      <p:sp>
        <p:nvSpPr>
          <p:cNvPr id="3" name="Θέση αριθμού διαφάνειας 2">
            <a:extLst>
              <a:ext uri="{FF2B5EF4-FFF2-40B4-BE49-F238E27FC236}">
                <a16:creationId xmlns="" xmlns:a16="http://schemas.microsoft.com/office/drawing/2014/main" id="{1D57C0E4-2A8F-48A5-8147-BBE6C52521F6}"/>
              </a:ext>
            </a:extLst>
          </p:cNvPr>
          <p:cNvSpPr>
            <a:spLocks noGrp="1"/>
          </p:cNvSpPr>
          <p:nvPr>
            <p:ph type="sldNum" sz="quarter" idx="2"/>
          </p:nvPr>
        </p:nvSpPr>
        <p:spPr/>
        <p:txBody>
          <a:bodyPr/>
          <a:lstStyle/>
          <a:p>
            <a:fld id="{86CB4B4D-7CA3-9044-876B-883B54F8677D}" type="slidenum">
              <a:rPr lang="el-GR" smtClean="0"/>
              <a:pPr/>
              <a:t>2</a:t>
            </a:fld>
            <a:endParaRPr lang="el-GR"/>
          </a:p>
        </p:txBody>
      </p:sp>
    </p:spTree>
    <p:extLst>
      <p:ext uri="{BB962C8B-B14F-4D97-AF65-F5344CB8AC3E}">
        <p14:creationId xmlns:p14="http://schemas.microsoft.com/office/powerpoint/2010/main" val="302137717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82CF6482-2561-40AA-B2A6-10AA93081FB1}"/>
              </a:ext>
            </a:extLst>
          </p:cNvPr>
          <p:cNvSpPr>
            <a:spLocks noGrp="1"/>
          </p:cNvSpPr>
          <p:nvPr>
            <p:ph type="body" sz="quarter" idx="10"/>
          </p:nvPr>
        </p:nvSpPr>
        <p:spPr>
          <a:xfrm>
            <a:off x="914214" y="886001"/>
            <a:ext cx="8909050" cy="592138"/>
          </a:xfrm>
        </p:spPr>
        <p:txBody>
          <a:bodyPr/>
          <a:lstStyle/>
          <a:p>
            <a:r>
              <a:rPr lang="el-GR" dirty="0"/>
              <a:t>1. Το πρώτο ένσημο</a:t>
            </a:r>
          </a:p>
        </p:txBody>
      </p:sp>
      <p:sp>
        <p:nvSpPr>
          <p:cNvPr id="3" name="Θέση κειμένου 2">
            <a:extLst>
              <a:ext uri="{FF2B5EF4-FFF2-40B4-BE49-F238E27FC236}">
                <a16:creationId xmlns="" xmlns:a16="http://schemas.microsoft.com/office/drawing/2014/main" id="{E4D21C4D-9B0F-4A41-8E21-C983F04470A5}"/>
              </a:ext>
            </a:extLst>
          </p:cNvPr>
          <p:cNvSpPr>
            <a:spLocks noGrp="1"/>
          </p:cNvSpPr>
          <p:nvPr>
            <p:ph type="body" sz="quarter" idx="11"/>
          </p:nvPr>
        </p:nvSpPr>
        <p:spPr>
          <a:xfrm>
            <a:off x="901700" y="1557651"/>
            <a:ext cx="10306050" cy="4843149"/>
          </a:xfrm>
        </p:spPr>
        <p:txBody>
          <a:bodyPr/>
          <a:lstStyle/>
          <a:p>
            <a:pPr marL="342900" indent="-342900">
              <a:buClr>
                <a:srgbClr val="26BBE3"/>
              </a:buClr>
              <a:buSzPct val="80000"/>
              <a:buFont typeface="Arial" panose="020B0604020202020204" pitchFamily="34" charset="0"/>
              <a:buChar char="•"/>
            </a:pPr>
            <a:r>
              <a:rPr lang="el-GR" sz="2000" b="1" dirty="0"/>
              <a:t>Καινοτόμο μέτρο </a:t>
            </a:r>
            <a:r>
              <a:rPr lang="el-GR" sz="2000" dirty="0"/>
              <a:t>που εφαρμόζεται για πρώτη φορά και αφορά όλους τους νέους χωρίς εργασιακή εμπειρία</a:t>
            </a:r>
          </a:p>
          <a:p>
            <a:pPr marL="342900" indent="-342900">
              <a:buClr>
                <a:srgbClr val="26BBE3"/>
              </a:buClr>
              <a:buSzPct val="80000"/>
              <a:buFont typeface="Arial" panose="020B0604020202020204" pitchFamily="34" charset="0"/>
              <a:buChar char="•"/>
            </a:pPr>
            <a:r>
              <a:rPr lang="el-GR" sz="2000" dirty="0"/>
              <a:t>Οι νέοι </a:t>
            </a:r>
            <a:r>
              <a:rPr lang="el-GR" sz="2000" b="1" dirty="0"/>
              <a:t>από 18 έως 29 ετών </a:t>
            </a:r>
            <a:r>
              <a:rPr lang="el-GR" sz="2000" dirty="0"/>
              <a:t>που δεν έχουν προϋπηρεσία, όταν θα προσλαμβάνονται με πλήρη απασχόληση, θα ενισχύονται από την Πολιτεία </a:t>
            </a:r>
            <a:r>
              <a:rPr lang="el-GR" sz="2000" b="1" dirty="0"/>
              <a:t>επί  6 μήνες με 1.200 ευρώ </a:t>
            </a:r>
            <a:r>
              <a:rPr lang="el-GR" sz="2000" dirty="0"/>
              <a:t>για όλη την περίοδο</a:t>
            </a:r>
          </a:p>
          <a:p>
            <a:pPr marL="920750" lvl="1" indent="-285750">
              <a:spcBef>
                <a:spcPts val="0"/>
              </a:spcBef>
              <a:buFont typeface="Calibri" panose="020F0502020204030204" pitchFamily="34" charset="0"/>
              <a:buChar char="⁻"/>
            </a:pPr>
            <a:r>
              <a:rPr lang="el-GR" sz="1800" b="1" dirty="0">
                <a:latin typeface="Calibri" panose="020F0502020204030204" pitchFamily="34" charset="0"/>
                <a:cs typeface="Calibri" panose="020F0502020204030204" pitchFamily="34" charset="0"/>
              </a:rPr>
              <a:t>600 ευρώ </a:t>
            </a:r>
            <a:r>
              <a:rPr lang="el-GR" sz="1800" dirty="0">
                <a:latin typeface="Calibri" panose="020F0502020204030204" pitchFamily="34" charset="0"/>
                <a:cs typeface="Calibri" panose="020F0502020204030204" pitchFamily="34" charset="0"/>
              </a:rPr>
              <a:t>θα κατευθύνονται </a:t>
            </a:r>
            <a:r>
              <a:rPr lang="el-GR" sz="1800" b="1" dirty="0">
                <a:latin typeface="Calibri" panose="020F0502020204030204" pitchFamily="34" charset="0"/>
                <a:cs typeface="Calibri" panose="020F0502020204030204" pitchFamily="34" charset="0"/>
              </a:rPr>
              <a:t>στους εργοδότες</a:t>
            </a:r>
            <a:r>
              <a:rPr lang="el-GR" sz="1800" dirty="0">
                <a:latin typeface="Calibri" panose="020F0502020204030204" pitchFamily="34" charset="0"/>
                <a:cs typeface="Calibri" panose="020F0502020204030204" pitchFamily="34" charset="0"/>
              </a:rPr>
              <a:t>, μειώνοντας έτσι το μισθολογικό κόστος</a:t>
            </a:r>
          </a:p>
          <a:p>
            <a:pPr marL="920750" lvl="1" indent="-285750">
              <a:spcBef>
                <a:spcPts val="0"/>
              </a:spcBef>
              <a:buFontTx/>
              <a:buChar char="-"/>
            </a:pPr>
            <a:r>
              <a:rPr lang="el-GR" sz="1800" b="1" dirty="0">
                <a:latin typeface="Calibri" panose="020F0502020204030204" pitchFamily="34" charset="0"/>
                <a:cs typeface="Calibri" panose="020F0502020204030204" pitchFamily="34" charset="0"/>
              </a:rPr>
              <a:t>600 ευρώ </a:t>
            </a:r>
            <a:r>
              <a:rPr lang="el-GR" sz="1800" dirty="0">
                <a:latin typeface="Calibri" panose="020F0502020204030204" pitchFamily="34" charset="0"/>
                <a:cs typeface="Calibri" panose="020F0502020204030204" pitchFamily="34" charset="0"/>
              </a:rPr>
              <a:t>θα πηγαίνουν </a:t>
            </a:r>
            <a:r>
              <a:rPr lang="el-GR" sz="1800" b="1" dirty="0">
                <a:latin typeface="Calibri" panose="020F0502020204030204" pitchFamily="34" charset="0"/>
                <a:cs typeface="Calibri" panose="020F0502020204030204" pitchFamily="34" charset="0"/>
              </a:rPr>
              <a:t>απευθείας στο νέο και στη νέα</a:t>
            </a:r>
            <a:r>
              <a:rPr lang="el-GR" sz="1800" dirty="0">
                <a:latin typeface="Calibri" panose="020F0502020204030204" pitchFamily="34" charset="0"/>
                <a:cs typeface="Calibri" panose="020F0502020204030204" pitchFamily="34" charset="0"/>
              </a:rPr>
              <a:t>, επιπλέον της αμοιβής τους, για να τα αξιοποιήσουν όπως οι ίδιοι θέλουν</a:t>
            </a:r>
          </a:p>
          <a:p>
            <a:pPr marL="342900" indent="-342900">
              <a:buClr>
                <a:srgbClr val="26BBE3"/>
              </a:buClr>
              <a:buSzPct val="80000"/>
              <a:buFont typeface="Arial" panose="020B0604020202020204" pitchFamily="34" charset="0"/>
              <a:buChar char="•"/>
            </a:pPr>
            <a:r>
              <a:rPr lang="el-GR" sz="2000" dirty="0"/>
              <a:t>Το μέτρο θα τεθεί </a:t>
            </a:r>
            <a:r>
              <a:rPr lang="el-GR" sz="2000" b="1" dirty="0"/>
              <a:t>σε ισχύ από 1η Ιανουαρίου 2022 </a:t>
            </a:r>
            <a:endParaRPr lang="en-US" sz="2000" b="1" dirty="0"/>
          </a:p>
          <a:p>
            <a:pPr marL="342900" indent="-342900">
              <a:buClr>
                <a:srgbClr val="26BBE3"/>
              </a:buClr>
              <a:buSzPct val="80000"/>
              <a:buFont typeface="Arial" panose="020B0604020202020204" pitchFamily="34" charset="0"/>
              <a:buChar char="•"/>
            </a:pPr>
            <a:r>
              <a:rPr lang="el-GR" sz="2000" dirty="0"/>
              <a:t>Θα μπορεί να συνδυαστεί με άλλα προγράμματα, όπως π.χ. αυτό των 150.000 νέων θέσεων εργασίας </a:t>
            </a:r>
            <a:endParaRPr lang="en-US" sz="2000" dirty="0"/>
          </a:p>
          <a:p>
            <a:pPr marL="342900" indent="-342900">
              <a:buClr>
                <a:srgbClr val="26BBE3"/>
              </a:buClr>
              <a:buSzPct val="80000"/>
              <a:buFont typeface="Arial" panose="020B0604020202020204" pitchFamily="34" charset="0"/>
              <a:buChar char="•"/>
            </a:pPr>
            <a:r>
              <a:rPr lang="el-GR" sz="2000" dirty="0"/>
              <a:t>Θα συνοδεύεται από ρήτρα διατήρησης των θέσεων εργασίας </a:t>
            </a:r>
          </a:p>
          <a:p>
            <a:r>
              <a:rPr lang="el-GR" sz="2000" u="sng" dirty="0"/>
              <a:t>Προϋπολογισμός:</a:t>
            </a:r>
            <a:r>
              <a:rPr lang="el-GR" sz="2000" dirty="0"/>
              <a:t> 28 εκατ. για το 2022 &amp; 14 εκατ. το 2023 με δυνατότητα περαιτέρω επαύξησης</a:t>
            </a:r>
          </a:p>
        </p:txBody>
      </p:sp>
      <p:sp>
        <p:nvSpPr>
          <p:cNvPr id="4" name="Θέση αριθμού διαφάνειας 3">
            <a:extLst>
              <a:ext uri="{FF2B5EF4-FFF2-40B4-BE49-F238E27FC236}">
                <a16:creationId xmlns="" xmlns:a16="http://schemas.microsoft.com/office/drawing/2014/main" id="{5CDE32FD-A462-4774-91E7-44D887768E66}"/>
              </a:ext>
            </a:extLst>
          </p:cNvPr>
          <p:cNvSpPr>
            <a:spLocks noGrp="1"/>
          </p:cNvSpPr>
          <p:nvPr>
            <p:ph type="sldNum" sz="quarter" idx="2"/>
          </p:nvPr>
        </p:nvSpPr>
        <p:spPr/>
        <p:txBody>
          <a:bodyPr/>
          <a:lstStyle/>
          <a:p>
            <a:fld id="{86CB4B4D-7CA3-9044-876B-883B54F8677D}" type="slidenum">
              <a:rPr lang="el-GR" smtClean="0"/>
              <a:pPr/>
              <a:t>3</a:t>
            </a:fld>
            <a:endParaRPr lang="el-GR"/>
          </a:p>
        </p:txBody>
      </p:sp>
    </p:spTree>
    <p:extLst>
      <p:ext uri="{BB962C8B-B14F-4D97-AF65-F5344CB8AC3E}">
        <p14:creationId xmlns:p14="http://schemas.microsoft.com/office/powerpoint/2010/main" val="168092603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82CF6482-2561-40AA-B2A6-10AA93081FB1}"/>
              </a:ext>
            </a:extLst>
          </p:cNvPr>
          <p:cNvSpPr>
            <a:spLocks noGrp="1"/>
          </p:cNvSpPr>
          <p:nvPr>
            <p:ph type="body" sz="quarter" idx="10"/>
          </p:nvPr>
        </p:nvSpPr>
        <p:spPr>
          <a:xfrm>
            <a:off x="914214" y="886001"/>
            <a:ext cx="8909050" cy="592138"/>
          </a:xfrm>
        </p:spPr>
        <p:txBody>
          <a:bodyPr/>
          <a:lstStyle/>
          <a:p>
            <a:r>
              <a:rPr lang="el-GR" dirty="0"/>
              <a:t>2. Επέκταση του προγράμματος ΣΥΝ-ΕΡΓΑΣΙΑ μέχρι το τέλος του έτους </a:t>
            </a:r>
          </a:p>
        </p:txBody>
      </p:sp>
      <p:sp>
        <p:nvSpPr>
          <p:cNvPr id="3" name="Θέση κειμένου 2">
            <a:extLst>
              <a:ext uri="{FF2B5EF4-FFF2-40B4-BE49-F238E27FC236}">
                <a16:creationId xmlns="" xmlns:a16="http://schemas.microsoft.com/office/drawing/2014/main" id="{E4D21C4D-9B0F-4A41-8E21-C983F04470A5}"/>
              </a:ext>
            </a:extLst>
          </p:cNvPr>
          <p:cNvSpPr>
            <a:spLocks noGrp="1"/>
          </p:cNvSpPr>
          <p:nvPr>
            <p:ph type="body" sz="quarter" idx="11"/>
          </p:nvPr>
        </p:nvSpPr>
        <p:spPr>
          <a:xfrm>
            <a:off x="901700" y="2643808"/>
            <a:ext cx="10306050" cy="3756991"/>
          </a:xfrm>
        </p:spPr>
        <p:txBody>
          <a:bodyPr/>
          <a:lstStyle/>
          <a:p>
            <a:pPr marL="342900" indent="-342900">
              <a:buClr>
                <a:srgbClr val="26BBE3"/>
              </a:buClr>
              <a:buSzPct val="80000"/>
              <a:buFont typeface="Arial" panose="020B0604020202020204" pitchFamily="34" charset="0"/>
              <a:buChar char="•"/>
            </a:pPr>
            <a:r>
              <a:rPr lang="el-GR" sz="2200" dirty="0"/>
              <a:t>Ένα </a:t>
            </a:r>
            <a:r>
              <a:rPr lang="el-GR" sz="2200" b="1" dirty="0"/>
              <a:t>αποτελεσματικό</a:t>
            </a:r>
            <a:r>
              <a:rPr lang="el-GR" sz="2200" dirty="0"/>
              <a:t> </a:t>
            </a:r>
            <a:r>
              <a:rPr lang="el-GR" sz="2200" b="1" dirty="0"/>
              <a:t>εργαλείο στήριξης της απασχόλησης </a:t>
            </a:r>
            <a:r>
              <a:rPr lang="el-GR" sz="2200" dirty="0"/>
              <a:t>κατά την περίοδο της πανδημίας, ενισχύοντας το εισόδημα των εργαζομένων και ανακουφίζοντας παράλληλα τις επιχειρήσεις από ένα σημαντικό μέρος του μισθολογικού κόστους</a:t>
            </a:r>
          </a:p>
          <a:p>
            <a:pPr marL="342900" indent="-342900">
              <a:buClr>
                <a:srgbClr val="26BBE3"/>
              </a:buClr>
              <a:buSzPct val="80000"/>
              <a:buFont typeface="Arial" panose="020B0604020202020204" pitchFamily="34" charset="0"/>
              <a:buChar char="•"/>
            </a:pPr>
            <a:r>
              <a:rPr lang="el-GR" sz="2200" dirty="0"/>
              <a:t>Από την αρχή του προγράμματος, το καλοκαίρι του 2020, έχουν δαπανηθεί </a:t>
            </a:r>
            <a:r>
              <a:rPr lang="el-GR" sz="2200" b="1" dirty="0"/>
              <a:t>121 εκατ. ευρώ</a:t>
            </a:r>
            <a:r>
              <a:rPr lang="el-GR" sz="2200" dirty="0"/>
              <a:t>, ενώ το κόστος της επέκτασης ως το τέλος του χρόνου είναι </a:t>
            </a:r>
            <a:r>
              <a:rPr lang="el-GR" sz="2200" b="1" dirty="0"/>
              <a:t>50 εκατ. ευρώ</a:t>
            </a:r>
          </a:p>
          <a:p>
            <a:pPr marL="342900" indent="-342900">
              <a:buClr>
                <a:srgbClr val="26BBE3"/>
              </a:buClr>
              <a:buSzPct val="80000"/>
              <a:buFont typeface="Arial" panose="020B0604020202020204" pitchFamily="34" charset="0"/>
              <a:buChar char="•"/>
            </a:pPr>
            <a:r>
              <a:rPr lang="el-GR" sz="2200" dirty="0"/>
              <a:t>Αναμένεται ότι μπορεί να συμβάλει καίρια στην </a:t>
            </a:r>
            <a:r>
              <a:rPr lang="el-GR" sz="2200" b="1" dirty="0"/>
              <a:t>σταδιακή προσαρμογή της αγοράς εργασίας</a:t>
            </a:r>
            <a:endParaRPr lang="el-GR" dirty="0"/>
          </a:p>
        </p:txBody>
      </p:sp>
      <p:sp>
        <p:nvSpPr>
          <p:cNvPr id="4" name="Θέση αριθμού διαφάνειας 3">
            <a:extLst>
              <a:ext uri="{FF2B5EF4-FFF2-40B4-BE49-F238E27FC236}">
                <a16:creationId xmlns="" xmlns:a16="http://schemas.microsoft.com/office/drawing/2014/main" id="{F5F2C4C8-2D14-40C2-8C56-9D3D87427837}"/>
              </a:ext>
            </a:extLst>
          </p:cNvPr>
          <p:cNvSpPr>
            <a:spLocks noGrp="1"/>
          </p:cNvSpPr>
          <p:nvPr>
            <p:ph type="sldNum" sz="quarter" idx="2"/>
          </p:nvPr>
        </p:nvSpPr>
        <p:spPr/>
        <p:txBody>
          <a:bodyPr/>
          <a:lstStyle/>
          <a:p>
            <a:fld id="{86CB4B4D-7CA3-9044-876B-883B54F8677D}" type="slidenum">
              <a:rPr lang="el-GR" smtClean="0"/>
              <a:pPr/>
              <a:t>4</a:t>
            </a:fld>
            <a:endParaRPr lang="el-GR"/>
          </a:p>
        </p:txBody>
      </p:sp>
    </p:spTree>
    <p:extLst>
      <p:ext uri="{BB962C8B-B14F-4D97-AF65-F5344CB8AC3E}">
        <p14:creationId xmlns:p14="http://schemas.microsoft.com/office/powerpoint/2010/main" val="18714493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a:extLst>
              <a:ext uri="{FF2B5EF4-FFF2-40B4-BE49-F238E27FC236}">
                <a16:creationId xmlns="" xmlns:a16="http://schemas.microsoft.com/office/drawing/2014/main" id="{82CF6482-2561-40AA-B2A6-10AA93081FB1}"/>
              </a:ext>
            </a:extLst>
          </p:cNvPr>
          <p:cNvSpPr>
            <a:spLocks noGrp="1"/>
          </p:cNvSpPr>
          <p:nvPr>
            <p:ph type="body" sz="quarter" idx="10"/>
          </p:nvPr>
        </p:nvSpPr>
        <p:spPr>
          <a:xfrm>
            <a:off x="914214" y="886001"/>
            <a:ext cx="8909050" cy="592138"/>
          </a:xfrm>
        </p:spPr>
        <p:txBody>
          <a:bodyPr/>
          <a:lstStyle/>
          <a:p>
            <a:r>
              <a:rPr lang="el-GR" dirty="0"/>
              <a:t>3. Επέκταση του προγράμματος των 100.000 νέων θέσεων εργασίας </a:t>
            </a:r>
          </a:p>
          <a:p>
            <a:endParaRPr lang="el-GR" dirty="0"/>
          </a:p>
          <a:p>
            <a:endParaRPr lang="el-GR" dirty="0"/>
          </a:p>
        </p:txBody>
      </p:sp>
      <p:sp>
        <p:nvSpPr>
          <p:cNvPr id="3" name="Θέση κειμένου 2">
            <a:extLst>
              <a:ext uri="{FF2B5EF4-FFF2-40B4-BE49-F238E27FC236}">
                <a16:creationId xmlns="" xmlns:a16="http://schemas.microsoft.com/office/drawing/2014/main" id="{E4D21C4D-9B0F-4A41-8E21-C983F04470A5}"/>
              </a:ext>
            </a:extLst>
          </p:cNvPr>
          <p:cNvSpPr>
            <a:spLocks noGrp="1"/>
          </p:cNvSpPr>
          <p:nvPr>
            <p:ph type="body" sz="quarter" idx="11"/>
          </p:nvPr>
        </p:nvSpPr>
        <p:spPr>
          <a:xfrm>
            <a:off x="901700" y="2368446"/>
            <a:ext cx="10306050" cy="4032353"/>
          </a:xfrm>
        </p:spPr>
        <p:txBody>
          <a:bodyPr/>
          <a:lstStyle/>
          <a:p>
            <a:pPr marL="342900" indent="-342900">
              <a:buClr>
                <a:srgbClr val="26BBE3"/>
              </a:buClr>
              <a:buSzPct val="80000"/>
              <a:buFont typeface="Arial" panose="020B0604020202020204" pitchFamily="34" charset="0"/>
              <a:buChar char="•"/>
            </a:pPr>
            <a:r>
              <a:rPr lang="el-GR" sz="2000" dirty="0"/>
              <a:t>Από το </a:t>
            </a:r>
            <a:r>
              <a:rPr lang="el-GR" sz="2000" b="1" dirty="0"/>
              <a:t>2022</a:t>
            </a:r>
            <a:r>
              <a:rPr lang="el-GR" sz="2000" dirty="0"/>
              <a:t> οι επιδοτούμενες </a:t>
            </a:r>
            <a:r>
              <a:rPr lang="el-GR" sz="2000" b="1" dirty="0"/>
              <a:t>νέες θέσεις εργασίας </a:t>
            </a:r>
            <a:r>
              <a:rPr lang="el-GR" sz="2000" dirty="0"/>
              <a:t>αυξάνονται από τις 100.000 στις </a:t>
            </a:r>
            <a:r>
              <a:rPr lang="el-GR" sz="2000" b="1" dirty="0"/>
              <a:t>150.000</a:t>
            </a:r>
          </a:p>
          <a:p>
            <a:pPr marL="342900" indent="-342900">
              <a:buClr>
                <a:srgbClr val="26BBE3"/>
              </a:buClr>
              <a:buSzPct val="80000"/>
              <a:buFont typeface="Arial" panose="020B0604020202020204" pitchFamily="34" charset="0"/>
              <a:buChar char="•"/>
            </a:pPr>
            <a:r>
              <a:rPr lang="el-GR" sz="2000" u="sng" dirty="0"/>
              <a:t>Βασική λειτουργία</a:t>
            </a:r>
            <a:r>
              <a:rPr lang="el-GR" sz="2000" dirty="0"/>
              <a:t>: Επιδότηση επί 6 μήνες όλου του μη μισθολογικού κόστους, δηλαδή των ασφαλιστικών εισφορών εργαζομένου και εργοδότη, με στόχο να δοθεί </a:t>
            </a:r>
            <a:r>
              <a:rPr lang="el-GR" sz="2000" b="1" dirty="0"/>
              <a:t>κίνητρο για νέες προσλήψεις</a:t>
            </a:r>
          </a:p>
          <a:p>
            <a:pPr marL="342900" indent="-342900">
              <a:buClr>
                <a:srgbClr val="26BBE3"/>
              </a:buClr>
              <a:buSzPct val="80000"/>
              <a:buFont typeface="Arial" panose="020B0604020202020204" pitchFamily="34" charset="0"/>
              <a:buChar char="•"/>
            </a:pPr>
            <a:r>
              <a:rPr lang="el-GR" sz="2000" dirty="0"/>
              <a:t>Προβλέπεται ειδική ρήτρα για τη διατήρηση των υφιστάμενων θέσεων εργασίας</a:t>
            </a:r>
            <a:r>
              <a:rPr lang="el-GR" sz="2000" b="1" dirty="0"/>
              <a:t> </a:t>
            </a:r>
            <a:r>
              <a:rPr lang="el-GR" sz="2000" dirty="0"/>
              <a:t>και μέριμνα για τους μακροχρόνια ανέργους</a:t>
            </a:r>
            <a:r>
              <a:rPr lang="el-GR" sz="2000" b="1" dirty="0"/>
              <a:t> </a:t>
            </a:r>
            <a:r>
              <a:rPr lang="el-GR" sz="2000" dirty="0"/>
              <a:t>(επιπλέον επιδότηση 200 ευρώ)</a:t>
            </a:r>
          </a:p>
          <a:p>
            <a:pPr marL="342900" indent="-342900">
              <a:buClr>
                <a:srgbClr val="26BBE3"/>
              </a:buClr>
              <a:buSzPct val="80000"/>
              <a:buFont typeface="Arial" panose="020B0604020202020204" pitchFamily="34" charset="0"/>
              <a:buChar char="•"/>
            </a:pPr>
            <a:r>
              <a:rPr lang="el-GR" sz="2000" dirty="0"/>
              <a:t>Πάνω από </a:t>
            </a:r>
            <a:r>
              <a:rPr lang="el-GR" sz="2000" b="1" dirty="0"/>
              <a:t>80.000 άνεργοι έχουν ενταχθεί στο πρόγραμμα</a:t>
            </a:r>
            <a:r>
              <a:rPr lang="el-GR" sz="2000" dirty="0"/>
              <a:t> αυτό, εκ των οποίων οι 8.037 μακροχρόνια άνεργοι (δηλαδή 1 στους 10)</a:t>
            </a:r>
          </a:p>
          <a:p>
            <a:pPr>
              <a:buClr>
                <a:srgbClr val="26BBE3"/>
              </a:buClr>
              <a:buSzPct val="80000"/>
            </a:pPr>
            <a:r>
              <a:rPr lang="el-GR" sz="2000" u="sng" dirty="0"/>
              <a:t>Προϋπολογισμός:</a:t>
            </a:r>
            <a:r>
              <a:rPr lang="el-GR" sz="2000" dirty="0"/>
              <a:t> 345 εκατ. ευρώ, συν 169 εκατ. ευρώ για τις επιπλέον 50.000 θέσεις</a:t>
            </a:r>
          </a:p>
        </p:txBody>
      </p:sp>
      <p:sp>
        <p:nvSpPr>
          <p:cNvPr id="4" name="Θέση αριθμού διαφάνειας 3">
            <a:extLst>
              <a:ext uri="{FF2B5EF4-FFF2-40B4-BE49-F238E27FC236}">
                <a16:creationId xmlns="" xmlns:a16="http://schemas.microsoft.com/office/drawing/2014/main" id="{5EAE72B7-6D6D-4469-A195-1E111869D58F}"/>
              </a:ext>
            </a:extLst>
          </p:cNvPr>
          <p:cNvSpPr>
            <a:spLocks noGrp="1"/>
          </p:cNvSpPr>
          <p:nvPr>
            <p:ph type="sldNum" sz="quarter" idx="2"/>
          </p:nvPr>
        </p:nvSpPr>
        <p:spPr/>
        <p:txBody>
          <a:bodyPr/>
          <a:lstStyle/>
          <a:p>
            <a:fld id="{86CB4B4D-7CA3-9044-876B-883B54F8677D}" type="slidenum">
              <a:rPr lang="el-GR" smtClean="0"/>
              <a:pPr/>
              <a:t>5</a:t>
            </a:fld>
            <a:endParaRPr lang="el-GR"/>
          </a:p>
        </p:txBody>
      </p:sp>
    </p:spTree>
    <p:extLst>
      <p:ext uri="{BB962C8B-B14F-4D97-AF65-F5344CB8AC3E}">
        <p14:creationId xmlns:p14="http://schemas.microsoft.com/office/powerpoint/2010/main" val="295995507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a:extLst>
              <a:ext uri="{FF2B5EF4-FFF2-40B4-BE49-F238E27FC236}">
                <a16:creationId xmlns="" xmlns:a16="http://schemas.microsoft.com/office/drawing/2014/main" id="{17628589-1A1D-224F-AECE-FAA227186D8E}"/>
              </a:ext>
            </a:extLst>
          </p:cNvPr>
          <p:cNvSpPr>
            <a:spLocks noGrp="1"/>
          </p:cNvSpPr>
          <p:nvPr>
            <p:ph type="body" sz="quarter" idx="10"/>
          </p:nvPr>
        </p:nvSpPr>
        <p:spPr>
          <a:xfrm>
            <a:off x="914214" y="927427"/>
            <a:ext cx="8909050" cy="592138"/>
          </a:xfrm>
        </p:spPr>
        <p:txBody>
          <a:bodyPr/>
          <a:lstStyle/>
          <a:p>
            <a:r>
              <a:rPr lang="el-GR" dirty="0"/>
              <a:t>4. Μείωση ασφαλιστικών εισφορών</a:t>
            </a:r>
          </a:p>
        </p:txBody>
      </p:sp>
      <p:sp>
        <p:nvSpPr>
          <p:cNvPr id="8" name="Θέση κειμένου 7">
            <a:extLst>
              <a:ext uri="{FF2B5EF4-FFF2-40B4-BE49-F238E27FC236}">
                <a16:creationId xmlns="" xmlns:a16="http://schemas.microsoft.com/office/drawing/2014/main" id="{354E994C-99D9-E94F-9B1B-35C376854887}"/>
              </a:ext>
            </a:extLst>
          </p:cNvPr>
          <p:cNvSpPr>
            <a:spLocks noGrp="1"/>
          </p:cNvSpPr>
          <p:nvPr>
            <p:ph type="body" sz="quarter" idx="11"/>
          </p:nvPr>
        </p:nvSpPr>
        <p:spPr>
          <a:xfrm>
            <a:off x="901700" y="1753850"/>
            <a:ext cx="10131612" cy="929389"/>
          </a:xfrm>
        </p:spPr>
        <p:txBody>
          <a:bodyPr/>
          <a:lstStyle/>
          <a:p>
            <a:pPr algn="just"/>
            <a:r>
              <a:rPr lang="el-GR" sz="2200" dirty="0"/>
              <a:t>Επεκτείνεται </a:t>
            </a:r>
            <a:r>
              <a:rPr lang="el-GR" sz="2200" b="1" dirty="0"/>
              <a:t>για όλο το 2022 </a:t>
            </a:r>
            <a:r>
              <a:rPr lang="el-GR" sz="2200" dirty="0"/>
              <a:t>η </a:t>
            </a:r>
            <a:r>
              <a:rPr lang="el-GR" sz="2200" b="1" dirty="0"/>
              <a:t>μείωση των 3 ποσοστιαίων μονάδων </a:t>
            </a:r>
            <a:r>
              <a:rPr lang="el-GR" sz="2200" dirty="0"/>
              <a:t>των ασφαλιστικών εισφορών για τους εργαζομένους του ιδιωτικού τομέα</a:t>
            </a:r>
          </a:p>
        </p:txBody>
      </p:sp>
      <p:sp>
        <p:nvSpPr>
          <p:cNvPr id="9" name="Θέση κειμένου 8">
            <a:extLst>
              <a:ext uri="{FF2B5EF4-FFF2-40B4-BE49-F238E27FC236}">
                <a16:creationId xmlns="" xmlns:a16="http://schemas.microsoft.com/office/drawing/2014/main" id="{689B28AB-9459-5B45-9839-B5271677EF83}"/>
              </a:ext>
            </a:extLst>
          </p:cNvPr>
          <p:cNvSpPr>
            <a:spLocks noGrp="1"/>
          </p:cNvSpPr>
          <p:nvPr>
            <p:ph type="body" sz="quarter" idx="12"/>
          </p:nvPr>
        </p:nvSpPr>
        <p:spPr>
          <a:xfrm>
            <a:off x="914213" y="2683239"/>
            <a:ext cx="4843649" cy="3342657"/>
          </a:xfrm>
        </p:spPr>
        <p:txBody>
          <a:bodyPr/>
          <a:lstStyle/>
          <a:p>
            <a:pPr algn="just"/>
            <a:r>
              <a:rPr lang="el-GR" sz="2000" dirty="0"/>
              <a:t> Η μείωση επιμερίζεται σε -1,79 ποσοστιαίες μονάδες για τον εργοδότη και -1,21 ποσοστιαίες μονάδες για τους εργαζομένους</a:t>
            </a:r>
          </a:p>
          <a:p>
            <a:pPr indent="0" algn="just">
              <a:buNone/>
            </a:pPr>
            <a:r>
              <a:rPr lang="el-GR" sz="2000" b="1" dirty="0"/>
              <a:t>3,9 ποσοστιαίες μονάδες η συνολική μείωση </a:t>
            </a:r>
            <a:r>
              <a:rPr lang="el-GR" sz="2000" dirty="0"/>
              <a:t>των ασφαλιστικών εισφορών κατά τη θητεία της παρούσας κυβέρνησης (-2,3 στον εργοδότη και -1,6 στον εργαζόμενο)</a:t>
            </a:r>
          </a:p>
          <a:p>
            <a:pPr indent="0" algn="just">
              <a:buNone/>
            </a:pPr>
            <a:r>
              <a:rPr lang="el-GR" sz="2000" u="sng" dirty="0"/>
              <a:t>Κόστος</a:t>
            </a:r>
            <a:r>
              <a:rPr lang="el-GR" sz="2000" dirty="0"/>
              <a:t>: 816 εκατ. ευρώ</a:t>
            </a:r>
          </a:p>
        </p:txBody>
      </p:sp>
      <p:sp>
        <p:nvSpPr>
          <p:cNvPr id="10" name="Θέση κειμένου 9">
            <a:extLst>
              <a:ext uri="{FF2B5EF4-FFF2-40B4-BE49-F238E27FC236}">
                <a16:creationId xmlns="" xmlns:a16="http://schemas.microsoft.com/office/drawing/2014/main" id="{4F63C177-9D9D-0B46-A489-313FDBB811D0}"/>
              </a:ext>
            </a:extLst>
          </p:cNvPr>
          <p:cNvSpPr>
            <a:spLocks noGrp="1"/>
          </p:cNvSpPr>
          <p:nvPr>
            <p:ph type="body" sz="quarter" idx="15"/>
          </p:nvPr>
        </p:nvSpPr>
        <p:spPr>
          <a:xfrm>
            <a:off x="6021333" y="2683239"/>
            <a:ext cx="4843649" cy="3342657"/>
          </a:xfrm>
        </p:spPr>
        <p:txBody>
          <a:bodyPr/>
          <a:lstStyle/>
          <a:p>
            <a:pPr indent="0">
              <a:buNone/>
            </a:pPr>
            <a:r>
              <a:rPr lang="el-GR" sz="2000" u="sng" dirty="0"/>
              <a:t>Διπλό όφελος:</a:t>
            </a:r>
          </a:p>
          <a:p>
            <a:pPr algn="just"/>
            <a:r>
              <a:rPr lang="el-GR" sz="2000" dirty="0"/>
              <a:t> </a:t>
            </a:r>
            <a:r>
              <a:rPr lang="el-GR" sz="2000" b="1" dirty="0"/>
              <a:t>Ενίσχυση ανταγωνιστικότητας των επιχειρήσεων</a:t>
            </a:r>
            <a:r>
              <a:rPr lang="el-GR" sz="2000" dirty="0"/>
              <a:t>  - κίνητρα για διατήρηση θέσεων εργασίας και δημιουργία νέων </a:t>
            </a:r>
          </a:p>
          <a:p>
            <a:pPr algn="just"/>
            <a:r>
              <a:rPr lang="el-GR" sz="2000" b="1" dirty="0"/>
              <a:t> Αύξηση διαθέσιμου εισοδήματος </a:t>
            </a:r>
            <a:r>
              <a:rPr lang="el-GR" sz="2000" dirty="0"/>
              <a:t>των εργαζομένων – ταυτόχρονη αύξηση και του καθαρού ποσού του ονομαστικού μισθού</a:t>
            </a:r>
          </a:p>
        </p:txBody>
      </p:sp>
      <p:sp>
        <p:nvSpPr>
          <p:cNvPr id="2" name="Θέση αριθμού διαφάνειας 1">
            <a:extLst>
              <a:ext uri="{FF2B5EF4-FFF2-40B4-BE49-F238E27FC236}">
                <a16:creationId xmlns="" xmlns:a16="http://schemas.microsoft.com/office/drawing/2014/main" id="{35CB6226-21D3-4562-B255-6074A3FE64F0}"/>
              </a:ext>
            </a:extLst>
          </p:cNvPr>
          <p:cNvSpPr>
            <a:spLocks noGrp="1"/>
          </p:cNvSpPr>
          <p:nvPr>
            <p:ph type="sldNum" sz="quarter" idx="2"/>
          </p:nvPr>
        </p:nvSpPr>
        <p:spPr/>
        <p:txBody>
          <a:bodyPr/>
          <a:lstStyle/>
          <a:p>
            <a:fld id="{86CB4B4D-7CA3-9044-876B-883B54F8677D}" type="slidenum">
              <a:rPr lang="el-GR" smtClean="0"/>
              <a:pPr/>
              <a:t>6</a:t>
            </a:fld>
            <a:endParaRPr lang="el-GR"/>
          </a:p>
        </p:txBody>
      </p:sp>
    </p:spTree>
    <p:extLst>
      <p:ext uri="{BB962C8B-B14F-4D97-AF65-F5344CB8AC3E}">
        <p14:creationId xmlns:p14="http://schemas.microsoft.com/office/powerpoint/2010/main" val="224689794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a:extLst>
              <a:ext uri="{FF2B5EF4-FFF2-40B4-BE49-F238E27FC236}">
                <a16:creationId xmlns="" xmlns:a16="http://schemas.microsoft.com/office/drawing/2014/main" id="{17628589-1A1D-224F-AECE-FAA227186D8E}"/>
              </a:ext>
            </a:extLst>
          </p:cNvPr>
          <p:cNvSpPr>
            <a:spLocks noGrp="1"/>
          </p:cNvSpPr>
          <p:nvPr>
            <p:ph type="body" sz="quarter" idx="10"/>
          </p:nvPr>
        </p:nvSpPr>
        <p:spPr>
          <a:xfrm>
            <a:off x="914214" y="927427"/>
            <a:ext cx="8909050" cy="592138"/>
          </a:xfrm>
        </p:spPr>
        <p:txBody>
          <a:bodyPr/>
          <a:lstStyle/>
          <a:p>
            <a:r>
              <a:rPr lang="el-GR" dirty="0"/>
              <a:t>4. Μείωση ασφαλιστικών εισφορών</a:t>
            </a:r>
          </a:p>
        </p:txBody>
      </p:sp>
      <p:sp>
        <p:nvSpPr>
          <p:cNvPr id="8" name="Θέση κειμένου 7">
            <a:extLst>
              <a:ext uri="{FF2B5EF4-FFF2-40B4-BE49-F238E27FC236}">
                <a16:creationId xmlns="" xmlns:a16="http://schemas.microsoft.com/office/drawing/2014/main" id="{354E994C-99D9-E94F-9B1B-35C376854887}"/>
              </a:ext>
            </a:extLst>
          </p:cNvPr>
          <p:cNvSpPr>
            <a:spLocks noGrp="1"/>
          </p:cNvSpPr>
          <p:nvPr>
            <p:ph type="body" sz="quarter" idx="11"/>
          </p:nvPr>
        </p:nvSpPr>
        <p:spPr>
          <a:xfrm>
            <a:off x="901700" y="1753850"/>
            <a:ext cx="10131612" cy="4706585"/>
          </a:xfrm>
        </p:spPr>
        <p:txBody>
          <a:bodyPr/>
          <a:lstStyle/>
          <a:p>
            <a:pPr algn="just"/>
            <a:r>
              <a:rPr lang="el-GR" sz="2200" dirty="0"/>
              <a:t>Στη νομοθετική ρύθμιση με την οποία παρατάθηκε έως 31/12/2022 η μείωση των ασφαλιστικών εισφορών, προβλέφθηκε ότι η  απώλεια εσόδων που προκαλείται στον προϋπολογισμό του e-ΕΦΚΑ και του ΟΑΕΔ καλύπτεται από τον Κρατικό Προϋπολογισμό</a:t>
            </a:r>
          </a:p>
          <a:p>
            <a:pPr algn="just"/>
            <a:r>
              <a:rPr lang="el-GR" sz="2200" dirty="0"/>
              <a:t>Ο ΟΑΕΔ μπορεί να κατανέμει το ποσό της κρατικής επιχορήγησης μεταξύ των αυτοτελών κλάδων του Οργανισμού ανάλογα με τις υποχρεώσεις εκάστου κλάδου (δηλαδή μεταξύ των κλάδων ανεργίας, κλάδου ΛΑΕΚ, Λογαριασμού Κοινωνικής Πολιτικής), ώστε να μην δυσχεραίνεται η χρηματοδότηση των δράσεων που σχεδιάζει </a:t>
            </a:r>
          </a:p>
          <a:p>
            <a:pPr algn="just"/>
            <a:r>
              <a:rPr lang="el-GR" sz="2200" b="1" dirty="0"/>
              <a:t>Ουσιαστικά η μείωση χρηματοδοτείται 100% από τον κρατικό προϋπολογισμό και  σε κάθε περίπτωση δεν μειώνονται οι ανταποδοτικές παροχές των ασφαλισμένων (πχ συντάξεις, παροχές ανεργίας) ούτε ασφαλώς η αποτελεσματικότητα των δράσεων του ΟΑΕΔ</a:t>
            </a:r>
          </a:p>
        </p:txBody>
      </p:sp>
      <p:sp>
        <p:nvSpPr>
          <p:cNvPr id="2" name="Θέση αριθμού διαφάνειας 1">
            <a:extLst>
              <a:ext uri="{FF2B5EF4-FFF2-40B4-BE49-F238E27FC236}">
                <a16:creationId xmlns="" xmlns:a16="http://schemas.microsoft.com/office/drawing/2014/main" id="{96CC05A3-4200-4AE0-AA1E-40BDC2878BD0}"/>
              </a:ext>
            </a:extLst>
          </p:cNvPr>
          <p:cNvSpPr>
            <a:spLocks noGrp="1"/>
          </p:cNvSpPr>
          <p:nvPr>
            <p:ph type="sldNum" sz="quarter" idx="2"/>
          </p:nvPr>
        </p:nvSpPr>
        <p:spPr/>
        <p:txBody>
          <a:bodyPr/>
          <a:lstStyle/>
          <a:p>
            <a:fld id="{86CB4B4D-7CA3-9044-876B-883B54F8677D}" type="slidenum">
              <a:rPr lang="el-GR" smtClean="0"/>
              <a:pPr/>
              <a:t>7</a:t>
            </a:fld>
            <a:endParaRPr lang="el-GR"/>
          </a:p>
        </p:txBody>
      </p:sp>
    </p:spTree>
    <p:extLst>
      <p:ext uri="{BB962C8B-B14F-4D97-AF65-F5344CB8AC3E}">
        <p14:creationId xmlns:p14="http://schemas.microsoft.com/office/powerpoint/2010/main" val="40760254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a:extLst>
              <a:ext uri="{FF2B5EF4-FFF2-40B4-BE49-F238E27FC236}">
                <a16:creationId xmlns="" xmlns:a16="http://schemas.microsoft.com/office/drawing/2014/main" id="{17628589-1A1D-224F-AECE-FAA227186D8E}"/>
              </a:ext>
            </a:extLst>
          </p:cNvPr>
          <p:cNvSpPr>
            <a:spLocks noGrp="1"/>
          </p:cNvSpPr>
          <p:nvPr>
            <p:ph type="body" sz="quarter" idx="10"/>
          </p:nvPr>
        </p:nvSpPr>
        <p:spPr>
          <a:xfrm>
            <a:off x="914214" y="927427"/>
            <a:ext cx="8909050" cy="1156206"/>
          </a:xfrm>
        </p:spPr>
        <p:txBody>
          <a:bodyPr/>
          <a:lstStyle/>
          <a:p>
            <a:r>
              <a:rPr lang="el-GR" dirty="0"/>
              <a:t>5. Διπλή καταβολή του Ελάχιστου Εγγυημένου Εισοδήματος το Δεκέμβριο</a:t>
            </a:r>
          </a:p>
        </p:txBody>
      </p:sp>
      <p:sp>
        <p:nvSpPr>
          <p:cNvPr id="8" name="Θέση κειμένου 7">
            <a:extLst>
              <a:ext uri="{FF2B5EF4-FFF2-40B4-BE49-F238E27FC236}">
                <a16:creationId xmlns="" xmlns:a16="http://schemas.microsoft.com/office/drawing/2014/main" id="{354E994C-99D9-E94F-9B1B-35C376854887}"/>
              </a:ext>
            </a:extLst>
          </p:cNvPr>
          <p:cNvSpPr>
            <a:spLocks noGrp="1"/>
          </p:cNvSpPr>
          <p:nvPr>
            <p:ph type="body" sz="quarter" idx="11"/>
          </p:nvPr>
        </p:nvSpPr>
        <p:spPr>
          <a:xfrm>
            <a:off x="901700" y="2286000"/>
            <a:ext cx="10131612" cy="4174435"/>
          </a:xfrm>
        </p:spPr>
        <p:txBody>
          <a:bodyPr/>
          <a:lstStyle/>
          <a:p>
            <a:pPr marL="342900" indent="-342900" algn="just">
              <a:buClr>
                <a:srgbClr val="26BBE3"/>
              </a:buClr>
              <a:buSzPct val="80000"/>
              <a:buFont typeface="Arial" panose="020B0604020202020204" pitchFamily="34" charset="0"/>
              <a:buChar char="•"/>
            </a:pPr>
            <a:r>
              <a:rPr lang="el-GR" sz="2200" dirty="0"/>
              <a:t>Διπλή καταβολή του Ελάχιστου Εγγυημένου Εισοδήματος κατά τον μήνα </a:t>
            </a:r>
            <a:r>
              <a:rPr lang="el-GR" sz="2200" b="1" dirty="0"/>
              <a:t>Δεκέμβριο </a:t>
            </a:r>
            <a:r>
              <a:rPr lang="el-GR" sz="2200" dirty="0"/>
              <a:t>για 257.000 νοικοκυριά, περίπου </a:t>
            </a:r>
            <a:r>
              <a:rPr lang="el-GR" sz="2200" b="1" dirty="0"/>
              <a:t>500.000 </a:t>
            </a:r>
            <a:r>
              <a:rPr lang="el-GR" sz="2200" dirty="0"/>
              <a:t>πιο ευάλωτους συμπολίτες μας</a:t>
            </a:r>
          </a:p>
          <a:p>
            <a:pPr marL="342900" indent="-342900" algn="just">
              <a:buClr>
                <a:srgbClr val="26BBE3"/>
              </a:buClr>
              <a:buSzPct val="80000"/>
              <a:buFont typeface="Arial" panose="020B0604020202020204" pitchFamily="34" charset="0"/>
              <a:buChar char="•"/>
            </a:pPr>
            <a:r>
              <a:rPr lang="el-GR" sz="2200" dirty="0"/>
              <a:t>Το Ελάχιστο Εγγυημένο Εισόδημα απευθύνεται σε νοικοκυριά και αστέγους που ζουν σε συνθήκες ακραίας φτώχειας. Η εισοδηματική ενίσχυση ξεκινά από 200 ευρώ το μήνα για μονοπρόσωπο νοικοκυριό και αυξάνεται κατά 100 ευρώ το μήνα για κάθε επιπλέον ενήλικα και κατά 50 ευρώ τα μήνα για κάθε ανήλικο παιδί</a:t>
            </a:r>
          </a:p>
          <a:p>
            <a:pPr marL="342900" indent="-342900" algn="just">
              <a:buClr>
                <a:srgbClr val="26BBE3"/>
              </a:buClr>
              <a:buSzPct val="80000"/>
              <a:buFont typeface="Arial" panose="020B0604020202020204" pitchFamily="34" charset="0"/>
              <a:buChar char="•"/>
            </a:pPr>
            <a:r>
              <a:rPr lang="el-GR" sz="2200" dirty="0"/>
              <a:t>Τον Δεκέμβριο 2020 είχε αποφασιστεί αντίστοιχα διπλή καταβολή του Ελάχιστου Εγγυημένου Εισοδήματος σε όλους τους δικαιούχους </a:t>
            </a:r>
          </a:p>
          <a:p>
            <a:pPr algn="just"/>
            <a:r>
              <a:rPr lang="el-GR" sz="2200" u="sng" dirty="0"/>
              <a:t>Κόστος:</a:t>
            </a:r>
            <a:r>
              <a:rPr lang="el-GR" sz="2200" dirty="0"/>
              <a:t> 64 εκατ. ευρώ</a:t>
            </a:r>
          </a:p>
        </p:txBody>
      </p:sp>
      <p:sp>
        <p:nvSpPr>
          <p:cNvPr id="2" name="Θέση αριθμού διαφάνειας 1">
            <a:extLst>
              <a:ext uri="{FF2B5EF4-FFF2-40B4-BE49-F238E27FC236}">
                <a16:creationId xmlns="" xmlns:a16="http://schemas.microsoft.com/office/drawing/2014/main" id="{A3A987F0-9E54-44DC-8D12-87C9F97DA986}"/>
              </a:ext>
            </a:extLst>
          </p:cNvPr>
          <p:cNvSpPr>
            <a:spLocks noGrp="1"/>
          </p:cNvSpPr>
          <p:nvPr>
            <p:ph type="sldNum" sz="quarter" idx="2"/>
          </p:nvPr>
        </p:nvSpPr>
        <p:spPr/>
        <p:txBody>
          <a:bodyPr/>
          <a:lstStyle/>
          <a:p>
            <a:fld id="{86CB4B4D-7CA3-9044-876B-883B54F8677D}" type="slidenum">
              <a:rPr lang="el-GR" smtClean="0"/>
              <a:pPr/>
              <a:t>8</a:t>
            </a:fld>
            <a:endParaRPr lang="el-GR"/>
          </a:p>
        </p:txBody>
      </p:sp>
    </p:spTree>
    <p:extLst>
      <p:ext uri="{BB962C8B-B14F-4D97-AF65-F5344CB8AC3E}">
        <p14:creationId xmlns:p14="http://schemas.microsoft.com/office/powerpoint/2010/main" val="39904251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a:extLst>
              <a:ext uri="{FF2B5EF4-FFF2-40B4-BE49-F238E27FC236}">
                <a16:creationId xmlns="" xmlns:a16="http://schemas.microsoft.com/office/drawing/2014/main" id="{17628589-1A1D-224F-AECE-FAA227186D8E}"/>
              </a:ext>
            </a:extLst>
          </p:cNvPr>
          <p:cNvSpPr>
            <a:spLocks noGrp="1"/>
          </p:cNvSpPr>
          <p:nvPr>
            <p:ph type="body" sz="quarter" idx="10"/>
          </p:nvPr>
        </p:nvSpPr>
        <p:spPr>
          <a:xfrm>
            <a:off x="914214" y="1140870"/>
            <a:ext cx="9064674" cy="1219425"/>
          </a:xfrm>
        </p:spPr>
        <p:txBody>
          <a:bodyPr/>
          <a:lstStyle/>
          <a:p>
            <a:r>
              <a:rPr lang="el-GR" dirty="0"/>
              <a:t>6. Αποζημίωση ειδικού σκοπού για επιπλέον δύο μήνες σε καλλιτέχνες και ξεναγούς</a:t>
            </a:r>
          </a:p>
        </p:txBody>
      </p:sp>
      <p:sp>
        <p:nvSpPr>
          <p:cNvPr id="8" name="Θέση κειμένου 7">
            <a:extLst>
              <a:ext uri="{FF2B5EF4-FFF2-40B4-BE49-F238E27FC236}">
                <a16:creationId xmlns="" xmlns:a16="http://schemas.microsoft.com/office/drawing/2014/main" id="{354E994C-99D9-E94F-9B1B-35C376854887}"/>
              </a:ext>
            </a:extLst>
          </p:cNvPr>
          <p:cNvSpPr>
            <a:spLocks noGrp="1"/>
          </p:cNvSpPr>
          <p:nvPr>
            <p:ph type="body" sz="quarter" idx="11"/>
          </p:nvPr>
        </p:nvSpPr>
        <p:spPr>
          <a:xfrm>
            <a:off x="901700" y="2902227"/>
            <a:ext cx="10131612" cy="3458816"/>
          </a:xfrm>
        </p:spPr>
        <p:txBody>
          <a:bodyPr/>
          <a:lstStyle/>
          <a:p>
            <a:pPr marL="342900" indent="-342900" algn="just">
              <a:buClr>
                <a:srgbClr val="26BBE3"/>
              </a:buClr>
              <a:buSzPct val="80000"/>
              <a:buFont typeface="Arial" panose="020B0604020202020204" pitchFamily="34" charset="0"/>
              <a:buChar char="•"/>
            </a:pPr>
            <a:r>
              <a:rPr lang="el-GR" sz="2200" dirty="0"/>
              <a:t>Δίνεται αποζημίωση ειδικού σκοπού (534 ευρώ/μήνα) για επιπλέον δύο μήνες (Ιούνιος και Ιούλιος 2021) για τους καλλιτέχνες και για τους ξεναγούς (για τους μήνες Μάιο και Ιούνιο 2021)</a:t>
            </a:r>
            <a:endParaRPr lang="el-GR" sz="2200" u="sng" dirty="0"/>
          </a:p>
          <a:p>
            <a:pPr algn="just">
              <a:buClr>
                <a:srgbClr val="26BBE3"/>
              </a:buClr>
              <a:buSzPct val="80000"/>
            </a:pPr>
            <a:r>
              <a:rPr lang="el-GR" sz="2200" u="sng" dirty="0"/>
              <a:t>Κόστος:</a:t>
            </a:r>
            <a:r>
              <a:rPr lang="el-GR" sz="2200" dirty="0"/>
              <a:t> 30 εκατ. ευρώ</a:t>
            </a:r>
          </a:p>
          <a:p>
            <a:pPr algn="just">
              <a:buClr>
                <a:srgbClr val="26BBE3"/>
              </a:buClr>
              <a:buSzPct val="80000"/>
            </a:pPr>
            <a:r>
              <a:rPr lang="el-GR" sz="2200" dirty="0"/>
              <a:t>Έχουμε ήδη στηρίξει </a:t>
            </a:r>
            <a:r>
              <a:rPr lang="el-GR" sz="2200" b="1" dirty="0"/>
              <a:t>18.000 περίπου καλλιτέχνες, δημιουργούς και επαγγελματίες της τέχνης και του πολιτισμού</a:t>
            </a:r>
            <a:r>
              <a:rPr lang="el-GR" sz="2200" dirty="0"/>
              <a:t> -μέσω της καταβολής αποζημίωσης ειδικού σκοπού μετά από υποβολή μονομερούς υπεύθυνης δήλωσης- με 77 εκατ. ευρώ και </a:t>
            </a:r>
            <a:r>
              <a:rPr lang="el-GR" sz="2200" b="1" dirty="0"/>
              <a:t>1.400 ξεναγούς </a:t>
            </a:r>
            <a:r>
              <a:rPr lang="el-GR" sz="2200" dirty="0"/>
              <a:t>με ποσό της τάξης των 3,8 εκατ. ευρώ</a:t>
            </a:r>
          </a:p>
        </p:txBody>
      </p:sp>
      <p:sp>
        <p:nvSpPr>
          <p:cNvPr id="2" name="Θέση αριθμού διαφάνειας 1">
            <a:extLst>
              <a:ext uri="{FF2B5EF4-FFF2-40B4-BE49-F238E27FC236}">
                <a16:creationId xmlns="" xmlns:a16="http://schemas.microsoft.com/office/drawing/2014/main" id="{082DE376-5690-4A41-852C-18B94271D867}"/>
              </a:ext>
            </a:extLst>
          </p:cNvPr>
          <p:cNvSpPr>
            <a:spLocks noGrp="1"/>
          </p:cNvSpPr>
          <p:nvPr>
            <p:ph type="sldNum" sz="quarter" idx="2"/>
          </p:nvPr>
        </p:nvSpPr>
        <p:spPr/>
        <p:txBody>
          <a:bodyPr/>
          <a:lstStyle/>
          <a:p>
            <a:fld id="{86CB4B4D-7CA3-9044-876B-883B54F8677D}" type="slidenum">
              <a:rPr lang="el-GR" smtClean="0"/>
              <a:pPr/>
              <a:t>9</a:t>
            </a:fld>
            <a:endParaRPr lang="el-GR"/>
          </a:p>
        </p:txBody>
      </p:sp>
    </p:spTree>
    <p:extLst>
      <p:ext uri="{BB962C8B-B14F-4D97-AF65-F5344CB8AC3E}">
        <p14:creationId xmlns:p14="http://schemas.microsoft.com/office/powerpoint/2010/main" val="233987894"/>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1195</Words>
  <Application>Microsoft Office PowerPoint</Application>
  <PresentationFormat>Custom</PresentationFormat>
  <Paragraphs>170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Helvetica Light</vt:lpstr>
      <vt:lpstr>Helvetica Neue</vt:lpstr>
      <vt:lpstr>Roboto</vt:lpstr>
      <vt:lpstr>Roboto Medium</vt:lpstr>
      <vt:lpstr>Times New Roman</vt:lpstr>
      <vt:lpstr>White</vt:lpstr>
      <vt:lpstr>Ενισχύουμε την απασχόληση - Στηρίζουμε το εισόδημα των εργαζομένων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Lalela</dc:creator>
  <cp:lastModifiedBy>Pantelis Arsenis</cp:lastModifiedBy>
  <cp:revision>81</cp:revision>
  <dcterms:modified xsi:type="dcterms:W3CDTF">2021-09-16T11:52:34Z</dcterms:modified>
</cp:coreProperties>
</file>